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1"/>
  </p:sldMasterIdLst>
  <p:notesMasterIdLst>
    <p:notesMasterId r:id="rId14"/>
  </p:notesMasterIdLst>
  <p:sldIdLst>
    <p:sldId id="256" r:id="rId2"/>
    <p:sldId id="257" r:id="rId3"/>
    <p:sldId id="267" r:id="rId4"/>
    <p:sldId id="258" r:id="rId5"/>
    <p:sldId id="263" r:id="rId6"/>
    <p:sldId id="260" r:id="rId7"/>
    <p:sldId id="272" r:id="rId8"/>
    <p:sldId id="269" r:id="rId9"/>
    <p:sldId id="273" r:id="rId10"/>
    <p:sldId id="261" r:id="rId11"/>
    <p:sldId id="268" r:id="rId12"/>
    <p:sldId id="266" r:id="rId13"/>
  </p:sldIdLst>
  <p:sldSz cx="12192000" cy="6858000"/>
  <p:notesSz cx="7104063"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224" userDrawn="1">
          <p15:clr>
            <a:srgbClr val="A4A3A4"/>
          </p15:clr>
        </p15:guide>
        <p15:guide id="2" pos="223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D3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44649" autoAdjust="0"/>
  </p:normalViewPr>
  <p:slideViewPr>
    <p:cSldViewPr snapToGrid="0">
      <p:cViewPr varScale="1">
        <p:scale>
          <a:sx n="48" d="100"/>
          <a:sy n="48" d="100"/>
        </p:scale>
        <p:origin x="1170" y="36"/>
      </p:cViewPr>
      <p:guideLst/>
    </p:cSldViewPr>
  </p:slideViewPr>
  <p:outlineViewPr>
    <p:cViewPr>
      <p:scale>
        <a:sx n="33" d="100"/>
        <a:sy n="33" d="100"/>
      </p:scale>
      <p:origin x="0" y="-1734"/>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70" d="100"/>
          <a:sy n="70" d="100"/>
        </p:scale>
        <p:origin x="2280" y="450"/>
      </p:cViewPr>
      <p:guideLst>
        <p:guide orient="horz" pos="3224"/>
        <p:guide pos="223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fr-BE"/>
          </a:p>
        </p:txBody>
      </p:sp>
      <p:sp>
        <p:nvSpPr>
          <p:cNvPr id="3" name="Date Placehold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E52EAF9B-2081-4102-A060-A06FECC81BED}" type="datetimeFigureOut">
              <a:rPr lang="fr-BE" smtClean="0"/>
              <a:t>30/11/2016</a:t>
            </a:fld>
            <a:endParaRPr lang="fr-BE"/>
          </a:p>
        </p:txBody>
      </p:sp>
      <p:sp>
        <p:nvSpPr>
          <p:cNvPr id="4" name="Slide Image Placeholder 3"/>
          <p:cNvSpPr>
            <a:spLocks noGrp="1" noRot="1" noChangeAspect="1"/>
          </p:cNvSpPr>
          <p:nvPr>
            <p:ph type="sldImg" idx="2"/>
          </p:nvPr>
        </p:nvSpPr>
        <p:spPr>
          <a:xfrm>
            <a:off x="482600" y="631825"/>
            <a:ext cx="6140450" cy="3454400"/>
          </a:xfrm>
          <a:prstGeom prst="rect">
            <a:avLst/>
          </a:prstGeom>
          <a:noFill/>
          <a:ln w="12700">
            <a:solidFill>
              <a:prstClr val="black"/>
            </a:solidFill>
          </a:ln>
        </p:spPr>
        <p:txBody>
          <a:bodyPr vert="horz" lIns="99075" tIns="49538" rIns="99075" bIns="49538" rtlCol="0" anchor="ctr"/>
          <a:lstStyle/>
          <a:p>
            <a:endParaRPr lang="fr-BE"/>
          </a:p>
        </p:txBody>
      </p:sp>
      <p:sp>
        <p:nvSpPr>
          <p:cNvPr id="5" name="Notes Placeholder 4"/>
          <p:cNvSpPr>
            <a:spLocks noGrp="1"/>
          </p:cNvSpPr>
          <p:nvPr>
            <p:ph type="body" sz="quarter" idx="3"/>
          </p:nvPr>
        </p:nvSpPr>
        <p:spPr>
          <a:xfrm>
            <a:off x="710407" y="4204190"/>
            <a:ext cx="5683250" cy="5297197"/>
          </a:xfrm>
          <a:prstGeom prst="rect">
            <a:avLst/>
          </a:prstGeom>
        </p:spPr>
        <p:txBody>
          <a:bodyPr vert="horz" lIns="99075" tIns="49538" rIns="99075" bIns="4953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6" name="Footer Placehold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fr-BE"/>
          </a:p>
        </p:txBody>
      </p:sp>
      <p:sp>
        <p:nvSpPr>
          <p:cNvPr id="7" name="Slide Number Placehold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2D16774F-22AE-4283-BA84-985FEB5FD0C6}" type="slidenum">
              <a:rPr lang="fr-BE" smtClean="0"/>
              <a:t>‹#›</a:t>
            </a:fld>
            <a:endParaRPr lang="fr-BE"/>
          </a:p>
        </p:txBody>
      </p:sp>
    </p:spTree>
    <p:extLst>
      <p:ext uri="{BB962C8B-B14F-4D97-AF65-F5344CB8AC3E}">
        <p14:creationId xmlns:p14="http://schemas.microsoft.com/office/powerpoint/2010/main" val="324574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v=hexs2Xqd5w4"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youtu.be/EZSqCt-sfYE"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www.youtube.com/watch?v=SQy4DJ5SFDU" TargetMode="External"/><Relationship Id="rId4" Type="http://schemas.openxmlformats.org/officeDocument/2006/relationships/hyperlink" Target="https://www.youtube.com/watch?v=HbkwwWU5B-o"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752">
              <a:defRPr/>
            </a:pPr>
            <a:endParaRPr lang="fr-BE" sz="1300" b="1" dirty="0"/>
          </a:p>
          <a:p>
            <a:pPr algn="just" defTabSz="990752">
              <a:defRPr/>
            </a:pPr>
            <a:r>
              <a:rPr lang="fr-BE" sz="1300" b="1" dirty="0"/>
              <a:t>Parmi nos trois axes,</a:t>
            </a:r>
            <a:r>
              <a:rPr lang="fr-BE" sz="1300" dirty="0"/>
              <a:t> l’un d’eux est notre plaidoyer auprès des responsables politiques, en intégrant le fait que </a:t>
            </a:r>
            <a:r>
              <a:rPr lang="fr-BE" sz="1300" b="1" dirty="0"/>
              <a:t>la question climatique s’inscrit dans un cadre bien plus </a:t>
            </a:r>
            <a:r>
              <a:rPr lang="fr-BE" sz="1300" b="1" dirty="0" smtClean="0"/>
              <a:t>vaste,</a:t>
            </a:r>
            <a:r>
              <a:rPr lang="fr-BE" sz="1300" b="1" baseline="0" dirty="0" smtClean="0"/>
              <a:t> </a:t>
            </a:r>
            <a:r>
              <a:rPr lang="fr-BE" sz="1300" b="0" baseline="0" dirty="0" smtClean="0"/>
              <a:t>à savoir  n</a:t>
            </a:r>
            <a:r>
              <a:rPr lang="fr-BE" sz="1300" b="0" dirty="0" smtClean="0"/>
              <a:t>otre</a:t>
            </a:r>
            <a:r>
              <a:rPr lang="fr-BE" sz="1300" b="0" baseline="0" dirty="0" smtClean="0"/>
              <a:t> système économique et notre mode de vie.</a:t>
            </a:r>
            <a:endParaRPr lang="fr-BE" sz="1300" b="0" dirty="0"/>
          </a:p>
          <a:p>
            <a:endParaRPr lang="fr-BE" dirty="0"/>
          </a:p>
        </p:txBody>
      </p:sp>
      <p:sp>
        <p:nvSpPr>
          <p:cNvPr id="4" name="Slide Number Placeholder 3"/>
          <p:cNvSpPr>
            <a:spLocks noGrp="1"/>
          </p:cNvSpPr>
          <p:nvPr>
            <p:ph type="sldNum" sz="quarter" idx="10"/>
          </p:nvPr>
        </p:nvSpPr>
        <p:spPr/>
        <p:txBody>
          <a:bodyPr/>
          <a:lstStyle/>
          <a:p>
            <a:fld id="{2D16774F-22AE-4283-BA84-985FEB5FD0C6}" type="slidenum">
              <a:rPr lang="fr-BE" smtClean="0"/>
              <a:t>1</a:t>
            </a:fld>
            <a:endParaRPr lang="fr-BE"/>
          </a:p>
        </p:txBody>
      </p:sp>
    </p:spTree>
    <p:extLst>
      <p:ext uri="{BB962C8B-B14F-4D97-AF65-F5344CB8AC3E}">
        <p14:creationId xmlns:p14="http://schemas.microsoft.com/office/powerpoint/2010/main" val="32899161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sz="1300" b="1" dirty="0"/>
          </a:p>
          <a:p>
            <a:pPr algn="just"/>
            <a:endParaRPr lang="fr-BE" sz="1300" dirty="0"/>
          </a:p>
          <a:p>
            <a:pPr algn="just"/>
            <a:r>
              <a:rPr lang="fr-BE" sz="1300" dirty="0"/>
              <a:t>De nombreuses alternatives se dessinent peu à peu, annonçant le monde de </a:t>
            </a:r>
            <a:r>
              <a:rPr lang="fr-BE" sz="1300" dirty="0" smtClean="0"/>
              <a:t>demain </a:t>
            </a:r>
            <a:r>
              <a:rPr lang="fr-BE" sz="1300" dirty="0"/>
              <a:t>dans tous les </a:t>
            </a:r>
            <a:r>
              <a:rPr lang="fr-BE" sz="1300" dirty="0" smtClean="0"/>
              <a:t>domaines : </a:t>
            </a:r>
            <a:r>
              <a:rPr lang="fr-BE" sz="1300" dirty="0"/>
              <a:t>technologique, économique, agricole et </a:t>
            </a:r>
            <a:r>
              <a:rPr lang="fr-BE" sz="1300" u="sng" dirty="0"/>
              <a:t>aussi social.</a:t>
            </a:r>
            <a:r>
              <a:rPr lang="fr-BE" sz="1300" dirty="0"/>
              <a:t> </a:t>
            </a:r>
          </a:p>
          <a:p>
            <a:pPr algn="just"/>
            <a:endParaRPr lang="fr-BE" sz="1300" dirty="0"/>
          </a:p>
          <a:p>
            <a:pPr algn="just"/>
            <a:r>
              <a:rPr lang="fr-BE" sz="1300" dirty="0"/>
              <a:t>Guidés par le passé, et la peur de perdre, est-ce que nous allons nous contenter de réformer le monde (répéter, extrapoler, corriger) ?</a:t>
            </a:r>
          </a:p>
          <a:p>
            <a:endParaRPr lang="fr-BE" dirty="0"/>
          </a:p>
        </p:txBody>
      </p:sp>
      <p:sp>
        <p:nvSpPr>
          <p:cNvPr id="4" name="Slide Number Placeholder 3"/>
          <p:cNvSpPr>
            <a:spLocks noGrp="1"/>
          </p:cNvSpPr>
          <p:nvPr>
            <p:ph type="sldNum" sz="quarter" idx="10"/>
          </p:nvPr>
        </p:nvSpPr>
        <p:spPr/>
        <p:txBody>
          <a:bodyPr/>
          <a:lstStyle/>
          <a:p>
            <a:fld id="{2D16774F-22AE-4283-BA84-985FEB5FD0C6}" type="slidenum">
              <a:rPr lang="fr-BE" smtClean="0"/>
              <a:t>10</a:t>
            </a:fld>
            <a:endParaRPr lang="fr-BE"/>
          </a:p>
        </p:txBody>
      </p:sp>
    </p:spTree>
    <p:extLst>
      <p:ext uri="{BB962C8B-B14F-4D97-AF65-F5344CB8AC3E}">
        <p14:creationId xmlns:p14="http://schemas.microsoft.com/office/powerpoint/2010/main" val="8919669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990752">
              <a:defRPr/>
            </a:pPr>
            <a:endParaRPr lang="fr-BE" sz="1300" b="1" dirty="0"/>
          </a:p>
          <a:p>
            <a:pPr algn="just" defTabSz="990752">
              <a:defRPr/>
            </a:pPr>
            <a:r>
              <a:rPr lang="fr-BE" sz="1300" b="1" dirty="0"/>
              <a:t>Le champ des possibles qui s’offrent à la génération qui nous suit, nous grands-parents, est gigantesque.</a:t>
            </a:r>
            <a:r>
              <a:rPr lang="fr-BE" sz="1300" dirty="0"/>
              <a:t>  </a:t>
            </a:r>
          </a:p>
          <a:p>
            <a:pPr algn="just" defTabSz="990752">
              <a:defRPr/>
            </a:pPr>
            <a:endParaRPr lang="fr-BE" sz="1300" dirty="0"/>
          </a:p>
          <a:p>
            <a:pPr algn="just" defTabSz="990752">
              <a:defRPr/>
            </a:pPr>
            <a:r>
              <a:rPr lang="fr-BE" sz="1300" dirty="0"/>
              <a:t>A elle d’innover (inventer, anticiper, imaginer), guidée par le futur,  en apportant sa contribution avec intelligence, courage et enthousiasme. </a:t>
            </a:r>
          </a:p>
          <a:p>
            <a:endParaRPr lang="fr-BE" dirty="0"/>
          </a:p>
        </p:txBody>
      </p:sp>
      <p:sp>
        <p:nvSpPr>
          <p:cNvPr id="4" name="Slide Number Placeholder 3"/>
          <p:cNvSpPr>
            <a:spLocks noGrp="1"/>
          </p:cNvSpPr>
          <p:nvPr>
            <p:ph type="sldNum" sz="quarter" idx="10"/>
          </p:nvPr>
        </p:nvSpPr>
        <p:spPr/>
        <p:txBody>
          <a:bodyPr/>
          <a:lstStyle/>
          <a:p>
            <a:fld id="{2D16774F-22AE-4283-BA84-985FEB5FD0C6}" type="slidenum">
              <a:rPr lang="fr-BE" smtClean="0"/>
              <a:t>11</a:t>
            </a:fld>
            <a:endParaRPr lang="fr-BE"/>
          </a:p>
        </p:txBody>
      </p:sp>
    </p:spTree>
    <p:extLst>
      <p:ext uri="{BB962C8B-B14F-4D97-AF65-F5344CB8AC3E}">
        <p14:creationId xmlns:p14="http://schemas.microsoft.com/office/powerpoint/2010/main" val="25296879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BE" sz="1200" b="0" dirty="0" smtClean="0">
                <a:solidFill>
                  <a:schemeClr val="accent2">
                    <a:lumMod val="50000"/>
                  </a:schemeClr>
                </a:solidFill>
              </a:rPr>
              <a:t>Hyperliens </a:t>
            </a:r>
            <a:r>
              <a:rPr lang="fr-BE" sz="1200" b="0" dirty="0" smtClean="0">
                <a:solidFill>
                  <a:schemeClr val="accent2">
                    <a:lumMod val="50000"/>
                  </a:schemeClr>
                </a:solidFill>
              </a:rPr>
              <a:t>(</a:t>
            </a:r>
            <a:r>
              <a:rPr lang="fr-BE" sz="1200" dirty="0" smtClean="0"/>
              <a:t>copier/coller les hyperliens</a:t>
            </a:r>
            <a:r>
              <a:rPr lang="fr-BE" sz="1200" baseline="0" dirty="0" smtClean="0"/>
              <a:t> dans votre browser</a:t>
            </a:r>
            <a:r>
              <a:rPr lang="fr-BE" sz="1200" b="0" dirty="0" smtClean="0">
                <a:solidFill>
                  <a:schemeClr val="accent2">
                    <a:lumMod val="50000"/>
                  </a:schemeClr>
                </a:solidFill>
              </a:rPr>
              <a:t>): </a:t>
            </a:r>
            <a:endParaRPr lang="fr-BE" sz="1200" b="0" dirty="0" smtClean="0">
              <a:solidFill>
                <a:schemeClr val="accent2">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BE" sz="1200" b="0" dirty="0" smtClean="0">
              <a:solidFill>
                <a:schemeClr val="accent2">
                  <a:lumMod val="50000"/>
                </a:schemeClr>
              </a:solidFill>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fr-BE" sz="1200" b="0" dirty="0" smtClean="0">
                <a:solidFill>
                  <a:schemeClr val="accent2">
                    <a:lumMod val="50000"/>
                  </a:schemeClr>
                </a:solidFill>
              </a:rPr>
              <a:t>https://www.facebook.com/gpclimatbel/</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fr-BE" sz="1200" b="0" dirty="0" smtClean="0">
              <a:solidFill>
                <a:schemeClr val="accent2">
                  <a:lumMod val="50000"/>
                </a:schemeClr>
              </a:solidFill>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fr-BE" sz="1200" b="0" dirty="0" smtClean="0">
                <a:solidFill>
                  <a:schemeClr val="accent2">
                    <a:lumMod val="50000"/>
                  </a:schemeClr>
                </a:solidFill>
              </a:rPr>
              <a:t>http://gpclimat.be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BE" sz="1200" b="1" dirty="0" smtClean="0">
              <a:solidFill>
                <a:schemeClr val="accent2">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BE" sz="1200" b="1" dirty="0" smtClean="0">
              <a:solidFill>
                <a:schemeClr val="accent2">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BE" sz="1200" b="1" dirty="0" smtClean="0">
              <a:solidFill>
                <a:schemeClr val="accent2">
                  <a:lumMod val="50000"/>
                </a:schemeClr>
              </a:solidFill>
            </a:endParaRPr>
          </a:p>
          <a:p>
            <a:endParaRPr lang="fr-BE" dirty="0" smtClean="0"/>
          </a:p>
          <a:p>
            <a:endParaRPr lang="fr-BE" dirty="0"/>
          </a:p>
        </p:txBody>
      </p:sp>
      <p:sp>
        <p:nvSpPr>
          <p:cNvPr id="4" name="Slide Number Placeholder 3"/>
          <p:cNvSpPr>
            <a:spLocks noGrp="1"/>
          </p:cNvSpPr>
          <p:nvPr>
            <p:ph type="sldNum" sz="quarter" idx="10"/>
          </p:nvPr>
        </p:nvSpPr>
        <p:spPr/>
        <p:txBody>
          <a:bodyPr/>
          <a:lstStyle/>
          <a:p>
            <a:fld id="{2D16774F-22AE-4283-BA84-985FEB5FD0C6}" type="slidenum">
              <a:rPr lang="fr-BE" smtClean="0"/>
              <a:t>12</a:t>
            </a:fld>
            <a:endParaRPr lang="fr-BE"/>
          </a:p>
        </p:txBody>
      </p:sp>
    </p:spTree>
    <p:extLst>
      <p:ext uri="{BB962C8B-B14F-4D97-AF65-F5344CB8AC3E}">
        <p14:creationId xmlns:p14="http://schemas.microsoft.com/office/powerpoint/2010/main" val="980663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752">
              <a:defRPr/>
            </a:pPr>
            <a:endParaRPr lang="fr-BE" sz="1300" b="1" dirty="0"/>
          </a:p>
          <a:p>
            <a:pPr algn="just" defTabSz="990752">
              <a:defRPr/>
            </a:pPr>
            <a:r>
              <a:rPr lang="fr-BE" sz="1300" b="1" dirty="0" smtClean="0"/>
              <a:t>Nous </a:t>
            </a:r>
            <a:r>
              <a:rPr lang="fr-BE" sz="1300" b="1" dirty="0"/>
              <a:t>refusons le credo du monde actuel : toujours plus, toujours plus vite et toujours moins cher</a:t>
            </a:r>
            <a:r>
              <a:rPr lang="fr-BE" sz="1300" dirty="0"/>
              <a:t> pour entretenir une consommation effrénée censée accroître notre bien-être –  voire notre bonheur ! –  et cela sans limite. </a:t>
            </a:r>
            <a:endParaRPr lang="fr-BE" sz="1300" dirty="0" smtClean="0"/>
          </a:p>
          <a:p>
            <a:pPr algn="just" defTabSz="990752">
              <a:defRPr/>
            </a:pPr>
            <a:endParaRPr lang="fr-BE" sz="1300" dirty="0" smtClean="0"/>
          </a:p>
          <a:p>
            <a:pPr algn="just" defTabSz="990752">
              <a:defRPr/>
            </a:pPr>
            <a:r>
              <a:rPr lang="fr-BE" sz="1300" dirty="0" smtClean="0"/>
              <a:t>Pour en savoir plus </a:t>
            </a:r>
            <a:r>
              <a:rPr lang="fr-BE" sz="1300" dirty="0" smtClean="0"/>
              <a:t>(copier/coller l’hyperlien</a:t>
            </a:r>
            <a:r>
              <a:rPr lang="fr-BE" sz="1300" baseline="0" dirty="0" smtClean="0"/>
              <a:t> dans votre browser):</a:t>
            </a:r>
            <a:endParaRPr lang="fr-BE" sz="1300" baseline="0" dirty="0" smtClean="0"/>
          </a:p>
          <a:p>
            <a:pPr algn="just" defTabSz="990752">
              <a:defRPr/>
            </a:pPr>
            <a:r>
              <a:rPr lang="fr-BE" sz="1300" dirty="0" smtClean="0"/>
              <a:t> http://gpclimat.be/2016/08/02/quelle-croissance-economique/</a:t>
            </a:r>
          </a:p>
          <a:p>
            <a:pPr algn="just" defTabSz="990752">
              <a:defRPr/>
            </a:pPr>
            <a:endParaRPr lang="fr-BE" sz="1300" dirty="0"/>
          </a:p>
          <a:p>
            <a:endParaRPr lang="fr-BE" dirty="0"/>
          </a:p>
        </p:txBody>
      </p:sp>
      <p:sp>
        <p:nvSpPr>
          <p:cNvPr id="4" name="Slide Number Placeholder 3"/>
          <p:cNvSpPr>
            <a:spLocks noGrp="1"/>
          </p:cNvSpPr>
          <p:nvPr>
            <p:ph type="sldNum" sz="quarter" idx="10"/>
          </p:nvPr>
        </p:nvSpPr>
        <p:spPr/>
        <p:txBody>
          <a:bodyPr/>
          <a:lstStyle/>
          <a:p>
            <a:fld id="{2D16774F-22AE-4283-BA84-985FEB5FD0C6}" type="slidenum">
              <a:rPr lang="fr-BE" smtClean="0"/>
              <a:t>2</a:t>
            </a:fld>
            <a:endParaRPr lang="fr-BE"/>
          </a:p>
        </p:txBody>
      </p:sp>
    </p:spTree>
    <p:extLst>
      <p:ext uri="{BB962C8B-B14F-4D97-AF65-F5344CB8AC3E}">
        <p14:creationId xmlns:p14="http://schemas.microsoft.com/office/powerpoint/2010/main" val="1974296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fr-BE" sz="1300" dirty="0" smtClean="0"/>
              <a:t>Ne </a:t>
            </a:r>
            <a:r>
              <a:rPr lang="fr-BE" sz="1300" dirty="0"/>
              <a:t>pourrait-on continuer comme avant ? C’était bien, quand même </a:t>
            </a:r>
            <a:r>
              <a:rPr lang="fr-BE" sz="1300" dirty="0" smtClean="0"/>
              <a:t>!... </a:t>
            </a:r>
          </a:p>
          <a:p>
            <a:pPr algn="just"/>
            <a:r>
              <a:rPr lang="fr-BE" sz="1300" dirty="0" smtClean="0"/>
              <a:t>Ah </a:t>
            </a:r>
            <a:r>
              <a:rPr lang="fr-BE" sz="1300" dirty="0"/>
              <a:t>oui ! C’était super ! Pendant 100 ans, le monde occidental a bénéficié d’un pétrole quasi gratuit : moins de 2 $. Deux dollars en 1871, c’était quelque chose, mais 100 ans plus tard… Toujours moins de 2 $. Quoi de mieux pour booster nos économies après l’abolition de l’esclavage en 1865 (aux USA)…</a:t>
            </a:r>
          </a:p>
          <a:p>
            <a:pPr algn="just"/>
            <a:endParaRPr lang="fr-BE" sz="800" dirty="0"/>
          </a:p>
          <a:p>
            <a:pPr algn="just"/>
            <a:r>
              <a:rPr lang="fr-BE" sz="1300" b="1" dirty="0"/>
              <a:t>Une croissance </a:t>
            </a:r>
            <a:r>
              <a:rPr lang="fr-BE" sz="1300" b="1" i="1" dirty="0"/>
              <a:t>matérielle</a:t>
            </a:r>
            <a:r>
              <a:rPr lang="fr-BE" sz="1300" b="1" dirty="0"/>
              <a:t> continue </a:t>
            </a:r>
          </a:p>
          <a:p>
            <a:pPr lvl="0" algn="just">
              <a:spcBef>
                <a:spcPts val="600"/>
              </a:spcBef>
            </a:pPr>
            <a:r>
              <a:rPr lang="fr-BE" sz="1300" dirty="0" smtClean="0"/>
              <a:t>…</a:t>
            </a:r>
            <a:r>
              <a:rPr lang="fr-BE" sz="1300" dirty="0"/>
              <a:t>mènera au dépassement des limites en termes de pollution ainsi qu’à l’épuisement de plusieurs ressources non renouvelables et même renouvelables (ex: certaines espèces de poissons),</a:t>
            </a:r>
          </a:p>
          <a:p>
            <a:pPr lvl="0" algn="just"/>
            <a:r>
              <a:rPr lang="fr-BE" sz="1300" dirty="0"/>
              <a:t>… générera un recours accru aux énergies fossiles et donc des désordres climatiques, avec les désordres économiques et sociaux que l’on imagine,</a:t>
            </a:r>
          </a:p>
          <a:p>
            <a:pPr lvl="0" algn="just"/>
            <a:r>
              <a:rPr lang="fr-BE" sz="1300" dirty="0"/>
              <a:t>… constituera un hold-up au détriment des générations futures,</a:t>
            </a:r>
          </a:p>
          <a:p>
            <a:pPr lvl="0" algn="just"/>
            <a:r>
              <a:rPr lang="fr-BE" sz="1300" dirty="0"/>
              <a:t>et enfin, dans certaines régions du monde, cela intensifiera à terme les tensions internationales pour accéder à des ressources limitées.</a:t>
            </a:r>
          </a:p>
          <a:p>
            <a:pPr algn="just"/>
            <a:r>
              <a:rPr lang="fr-BE" sz="800" dirty="0"/>
              <a:t> </a:t>
            </a:r>
          </a:p>
          <a:p>
            <a:pPr algn="just"/>
            <a:r>
              <a:rPr lang="fr-BE" sz="1300" dirty="0"/>
              <a:t>Par ailleurs, de nombreux indicateurs – autres que le PIB – montrent que, depuis 30 à 40 ans, à partir d’un certain niveau de richesse, et certainement dans nos pays riches, </a:t>
            </a:r>
            <a:r>
              <a:rPr lang="fr-BE" sz="1300" b="1" dirty="0"/>
              <a:t>un revenu national moyen/habitant  plus élevé n’est plus associé à un bien-être supérieur</a:t>
            </a:r>
            <a:r>
              <a:rPr lang="fr-BE" sz="1300" dirty="0"/>
              <a:t> tandis que, depuis les années 80, les inégalités sociales s’accroissent sans cesse et que, dans certaines régions,  le nombre de chômeurs reste très élevé.</a:t>
            </a:r>
          </a:p>
          <a:p>
            <a:pPr algn="just"/>
            <a:endParaRPr lang="fr-BE" sz="800" dirty="0"/>
          </a:p>
          <a:p>
            <a:pPr algn="just"/>
            <a:r>
              <a:rPr lang="fr-BE" sz="1300" b="1" dirty="0"/>
              <a:t>S’agissant du climat</a:t>
            </a:r>
            <a:r>
              <a:rPr lang="fr-BE" sz="1300" dirty="0"/>
              <a:t>, gouvernements, experts du climat et ONG </a:t>
            </a:r>
            <a:r>
              <a:rPr lang="fr-BE" sz="1300" dirty="0" smtClean="0"/>
              <a:t>étaient à </a:t>
            </a:r>
            <a:r>
              <a:rPr lang="fr-BE" sz="1300" dirty="0"/>
              <a:t>Marrakech </a:t>
            </a:r>
            <a:r>
              <a:rPr lang="fr-BE" sz="1300" dirty="0" smtClean="0"/>
              <a:t>mi-novembre 2016</a:t>
            </a:r>
            <a:r>
              <a:rPr lang="fr-BE" sz="1300" baseline="0" dirty="0" smtClean="0"/>
              <a:t> </a:t>
            </a:r>
            <a:r>
              <a:rPr lang="fr-BE" sz="1300" dirty="0" smtClean="0"/>
              <a:t>pour </a:t>
            </a:r>
            <a:r>
              <a:rPr lang="fr-BE" sz="1300" dirty="0"/>
              <a:t>un nouveau round de négociations internationales, </a:t>
            </a:r>
            <a:r>
              <a:rPr lang="fr-BE" sz="1300" b="1" dirty="0"/>
              <a:t>la COP22</a:t>
            </a:r>
            <a:r>
              <a:rPr lang="fr-BE" sz="1300" dirty="0"/>
              <a:t>, dont l’objectif </a:t>
            </a:r>
            <a:r>
              <a:rPr lang="fr-BE" sz="1300" dirty="0" smtClean="0"/>
              <a:t>était </a:t>
            </a:r>
            <a:r>
              <a:rPr lang="fr-BE" sz="1300" dirty="0"/>
              <a:t>de fixer les modalités d'application de l'accord signé à Paris en l’an dernier</a:t>
            </a:r>
            <a:r>
              <a:rPr lang="fr-BE" sz="1300" dirty="0" smtClean="0"/>
              <a:t>. A suivre…</a:t>
            </a:r>
            <a:endParaRPr lang="fr-BE" dirty="0"/>
          </a:p>
        </p:txBody>
      </p:sp>
      <p:sp>
        <p:nvSpPr>
          <p:cNvPr id="4" name="Slide Number Placeholder 3"/>
          <p:cNvSpPr>
            <a:spLocks noGrp="1"/>
          </p:cNvSpPr>
          <p:nvPr>
            <p:ph type="sldNum" sz="quarter" idx="10"/>
          </p:nvPr>
        </p:nvSpPr>
        <p:spPr/>
        <p:txBody>
          <a:bodyPr/>
          <a:lstStyle/>
          <a:p>
            <a:fld id="{2D16774F-22AE-4283-BA84-985FEB5FD0C6}" type="slidenum">
              <a:rPr lang="fr-BE" smtClean="0"/>
              <a:t>3</a:t>
            </a:fld>
            <a:endParaRPr lang="fr-BE" dirty="0"/>
          </a:p>
        </p:txBody>
      </p:sp>
    </p:spTree>
    <p:extLst>
      <p:ext uri="{BB962C8B-B14F-4D97-AF65-F5344CB8AC3E}">
        <p14:creationId xmlns:p14="http://schemas.microsoft.com/office/powerpoint/2010/main" val="103050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fr-BE" sz="1300" b="1" dirty="0"/>
          </a:p>
          <a:p>
            <a:pPr algn="just"/>
            <a:r>
              <a:rPr lang="fr-BE" sz="1300" dirty="0" smtClean="0"/>
              <a:t>En </a:t>
            </a:r>
            <a:r>
              <a:rPr lang="fr-BE" sz="1300" dirty="0"/>
              <a:t>Belgique, le plus urgent, sera d’établir </a:t>
            </a:r>
            <a:r>
              <a:rPr lang="fr-BE" sz="1300" u="sng" dirty="0"/>
              <a:t>un plan d’action cohérent et reconnu par le </a:t>
            </a:r>
            <a:r>
              <a:rPr lang="fr-BE" sz="1300" b="1" u="sng" dirty="0"/>
              <a:t>gouvernement fédéral </a:t>
            </a:r>
            <a:r>
              <a:rPr lang="fr-BE" sz="1300" u="sng" dirty="0"/>
              <a:t>et </a:t>
            </a:r>
            <a:r>
              <a:rPr lang="fr-BE" sz="1300" b="1" u="sng" dirty="0"/>
              <a:t>les entités fédérées</a:t>
            </a:r>
            <a:r>
              <a:rPr lang="fr-BE" sz="1300" dirty="0"/>
              <a:t>. En l’absence d’un tel plan, les promesses de la Belgique de réduction de GES ne pourront pas être tenues. </a:t>
            </a:r>
          </a:p>
          <a:p>
            <a:pPr algn="just"/>
            <a:endParaRPr lang="fr-BE" sz="1300" u="sng" dirty="0"/>
          </a:p>
          <a:p>
            <a:pPr algn="just"/>
            <a:r>
              <a:rPr lang="fr-BE" sz="1300" b="1" u="sng" dirty="0"/>
              <a:t>Les communes </a:t>
            </a:r>
            <a:r>
              <a:rPr lang="fr-BE" sz="1300" u="sng" dirty="0"/>
              <a:t>représentent aussi des partenaires essentiels pour la concrétisation des objectifs climatiques et énergétiques</a:t>
            </a:r>
            <a:r>
              <a:rPr lang="fr-BE" sz="1300" dirty="0"/>
              <a:t>. Elles devront jouer un rôle crucial dans l’atténuation des effets du changement climatique, et ce d’autant plus que 80 % des émissions de CO</a:t>
            </a:r>
            <a:r>
              <a:rPr lang="fr-BE" sz="1300" baseline="-25000" dirty="0"/>
              <a:t>2 </a:t>
            </a:r>
            <a:r>
              <a:rPr lang="fr-BE" sz="1300" dirty="0"/>
              <a:t>sont associés à l’activité urbaine. D’où l’importance de </a:t>
            </a:r>
            <a:r>
              <a:rPr lang="fr-BE" sz="1300" b="0" u="sng" dirty="0"/>
              <a:t>La Convention européenne des Maires (des </a:t>
            </a:r>
            <a:r>
              <a:rPr lang="fr-BE" sz="1300" b="0" u="sng" dirty="0" smtClean="0"/>
              <a:t>bourgmestres</a:t>
            </a:r>
            <a:r>
              <a:rPr lang="fr-BE" sz="1300" b="0" u="sng" dirty="0"/>
              <a:t>) pour le climat et l’énergie,</a:t>
            </a:r>
            <a:r>
              <a:rPr lang="fr-BE" sz="1300" dirty="0"/>
              <a:t> signée à ce jour par 50% des communes belges. Mais ce mouvement est plus avancé en Flandres qu’en Wallonie et à Bruxelles, aussi, avec le soutien d’autres associations, avons-nous lancé </a:t>
            </a:r>
            <a:r>
              <a:rPr lang="fr-BE" sz="1300" b="1" dirty="0"/>
              <a:t>une initiative d’interpellation</a:t>
            </a:r>
            <a:r>
              <a:rPr lang="fr-BE" sz="1300" dirty="0"/>
              <a:t> auprès de plusieurs communes pour qu’elles adhèrent à cette convention. L’objectif de l’Union européenne est de réduire les émissions de GES d’au moins 40 % par rapport à 1990 d’ici 2030.</a:t>
            </a:r>
          </a:p>
          <a:p>
            <a:pPr algn="just"/>
            <a:endParaRPr lang="fr-BE" sz="1300" dirty="0"/>
          </a:p>
          <a:p>
            <a:pPr algn="just"/>
            <a:r>
              <a:rPr lang="fr-BE" sz="1300" dirty="0"/>
              <a:t>Il ne faut cependant pas se bercer d’illusions, sans </a:t>
            </a:r>
            <a:r>
              <a:rPr lang="fr-BE" sz="1300" b="1" u="sng" dirty="0"/>
              <a:t>la pression collective des citoyens </a:t>
            </a:r>
            <a:r>
              <a:rPr lang="fr-BE" sz="1300" u="sng" dirty="0"/>
              <a:t>pour tenir compte des priorités à long terme</a:t>
            </a:r>
            <a:r>
              <a:rPr lang="fr-BE" sz="1300" dirty="0"/>
              <a:t>, les actions de ces différents pouvoirs politiques seront trop tardives et insuffisantes. </a:t>
            </a:r>
            <a:endParaRPr lang="fr-BE" dirty="0"/>
          </a:p>
        </p:txBody>
      </p:sp>
      <p:sp>
        <p:nvSpPr>
          <p:cNvPr id="4" name="Slide Number Placeholder 3"/>
          <p:cNvSpPr>
            <a:spLocks noGrp="1"/>
          </p:cNvSpPr>
          <p:nvPr>
            <p:ph type="sldNum" sz="quarter" idx="10"/>
          </p:nvPr>
        </p:nvSpPr>
        <p:spPr/>
        <p:txBody>
          <a:bodyPr/>
          <a:lstStyle/>
          <a:p>
            <a:fld id="{2D16774F-22AE-4283-BA84-985FEB5FD0C6}" type="slidenum">
              <a:rPr lang="fr-BE" smtClean="0"/>
              <a:t>4</a:t>
            </a:fld>
            <a:endParaRPr lang="fr-BE"/>
          </a:p>
        </p:txBody>
      </p:sp>
    </p:spTree>
    <p:extLst>
      <p:ext uri="{BB962C8B-B14F-4D97-AF65-F5344CB8AC3E}">
        <p14:creationId xmlns:p14="http://schemas.microsoft.com/office/powerpoint/2010/main" val="157846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752">
              <a:defRPr/>
            </a:pPr>
            <a:endParaRPr lang="fr-BE" sz="1300" dirty="0"/>
          </a:p>
          <a:p>
            <a:pPr algn="just" defTabSz="990752">
              <a:defRPr/>
            </a:pPr>
            <a:r>
              <a:rPr lang="fr-BE" sz="1300" dirty="0"/>
              <a:t>Enfin, </a:t>
            </a:r>
            <a:r>
              <a:rPr lang="fr-BE" sz="1300" b="1" u="sng" dirty="0"/>
              <a:t>des changements de comportement individuels des citoyens</a:t>
            </a:r>
            <a:r>
              <a:rPr lang="fr-BE" sz="1300" b="1" dirty="0"/>
              <a:t> </a:t>
            </a:r>
            <a:r>
              <a:rPr lang="fr-BE" sz="1300" dirty="0"/>
              <a:t>sont indispensables, vous le savez, en priorité </a:t>
            </a:r>
            <a:r>
              <a:rPr lang="fr-BE" sz="1300" b="0" u="sng" dirty="0"/>
              <a:t>dans les domaines de l’habitat, de la mobilité et de l’alimentation</a:t>
            </a:r>
            <a:r>
              <a:rPr lang="fr-BE" sz="1300" b="1" dirty="0"/>
              <a:t>.</a:t>
            </a:r>
            <a:r>
              <a:rPr lang="fr-BE" sz="1300" dirty="0"/>
              <a:t>  </a:t>
            </a:r>
            <a:endParaRPr lang="fr-BE" sz="1300" dirty="0" smtClean="0"/>
          </a:p>
          <a:p>
            <a:pPr algn="just" defTabSz="990752">
              <a:defRPr/>
            </a:pPr>
            <a:endParaRPr lang="fr-BE" sz="1300" dirty="0" smtClean="0"/>
          </a:p>
          <a:p>
            <a:pPr algn="just" defTabSz="990752">
              <a:defRPr/>
            </a:pPr>
            <a:r>
              <a:rPr lang="fr-BE" sz="1300" dirty="0" smtClean="0"/>
              <a:t>A </a:t>
            </a:r>
            <a:r>
              <a:rPr lang="fr-BE" sz="1300" dirty="0"/>
              <a:t>ce sujet, nous vous invitons à vous procurer la brochure de Greenpeace intitulée « Comment sauver le climat </a:t>
            </a:r>
            <a:r>
              <a:rPr lang="fr-BE" sz="1300" dirty="0" smtClean="0"/>
              <a:t>»:</a:t>
            </a:r>
            <a:r>
              <a:rPr lang="fr-BE" sz="1300" baseline="0" dirty="0" smtClean="0"/>
              <a:t> </a:t>
            </a:r>
            <a:endParaRPr lang="fr-BE" sz="1300" baseline="0" dirty="0" smtClean="0"/>
          </a:p>
          <a:p>
            <a:pPr algn="just" defTabSz="990752">
              <a:defRPr/>
            </a:pPr>
            <a:endParaRPr lang="fr-BE" sz="1300" baseline="0" dirty="0" smtClean="0"/>
          </a:p>
          <a:p>
            <a:pPr algn="just" defTabSz="990752">
              <a:defRPr/>
            </a:pPr>
            <a:r>
              <a:rPr lang="fr-BE" sz="1300" baseline="0" dirty="0" smtClean="0"/>
              <a:t>http</a:t>
            </a:r>
            <a:r>
              <a:rPr lang="fr-BE" sz="1300" baseline="0" dirty="0" smtClean="0"/>
              <a:t>://</a:t>
            </a:r>
            <a:r>
              <a:rPr lang="fr-BE" sz="1300" baseline="0" dirty="0" smtClean="0"/>
              <a:t>www.greenpeace.org/belgium/PageFiles/16378/comment-sauver-le-climat.pdf (</a:t>
            </a:r>
            <a:r>
              <a:rPr lang="fr-BE" sz="1300" dirty="0" smtClean="0"/>
              <a:t>copier/coller l’hyperlien</a:t>
            </a:r>
            <a:r>
              <a:rPr lang="fr-BE" sz="1300" baseline="0" dirty="0" smtClean="0"/>
              <a:t> dans votre browser)</a:t>
            </a:r>
            <a:endParaRPr lang="fr-BE" sz="1300" baseline="0" dirty="0" smtClean="0"/>
          </a:p>
          <a:p>
            <a:pPr algn="just" defTabSz="990752">
              <a:defRPr/>
            </a:pPr>
            <a:endParaRPr lang="fr-BE" sz="1300" dirty="0"/>
          </a:p>
          <a:p>
            <a:endParaRPr lang="fr-BE" dirty="0"/>
          </a:p>
        </p:txBody>
      </p:sp>
      <p:sp>
        <p:nvSpPr>
          <p:cNvPr id="4" name="Slide Number Placeholder 3"/>
          <p:cNvSpPr>
            <a:spLocks noGrp="1"/>
          </p:cNvSpPr>
          <p:nvPr>
            <p:ph type="sldNum" sz="quarter" idx="10"/>
          </p:nvPr>
        </p:nvSpPr>
        <p:spPr/>
        <p:txBody>
          <a:bodyPr/>
          <a:lstStyle/>
          <a:p>
            <a:fld id="{2D16774F-22AE-4283-BA84-985FEB5FD0C6}" type="slidenum">
              <a:rPr lang="fr-BE" smtClean="0"/>
              <a:t>5</a:t>
            </a:fld>
            <a:endParaRPr lang="fr-BE"/>
          </a:p>
        </p:txBody>
      </p:sp>
    </p:spTree>
    <p:extLst>
      <p:ext uri="{BB962C8B-B14F-4D97-AF65-F5344CB8AC3E}">
        <p14:creationId xmlns:p14="http://schemas.microsoft.com/office/powerpoint/2010/main" val="2595864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sz="1300" b="1" dirty="0"/>
          </a:p>
          <a:p>
            <a:pPr algn="just"/>
            <a:r>
              <a:rPr lang="fr-BE" sz="1300" b="1" dirty="0"/>
              <a:t>Nous sommes convaincus qu’aucune fatalité ne condamne l’humanité à détruire son habitat ! </a:t>
            </a:r>
          </a:p>
          <a:p>
            <a:pPr algn="just"/>
            <a:endParaRPr lang="fr-BE" sz="1300" dirty="0"/>
          </a:p>
          <a:p>
            <a:pPr algn="just"/>
            <a:r>
              <a:rPr lang="fr-BE" sz="1300" dirty="0"/>
              <a:t>Selon le GIEC, réduire significativement la production de GES n’aurait qu’un très léger effet négatif sur la croissance et procurerait de nombreux avantages en termes de création d’emplois nouveaux, de sécurité des approvisionnements en énergie, de qualité de l’air, et en termes de santé. </a:t>
            </a:r>
          </a:p>
          <a:p>
            <a:pPr algn="just"/>
            <a:r>
              <a:rPr lang="fr-BE" sz="1300" dirty="0"/>
              <a:t> </a:t>
            </a:r>
          </a:p>
          <a:p>
            <a:pPr algn="just"/>
            <a:r>
              <a:rPr lang="fr-BE" sz="1300" dirty="0"/>
              <a:t>La transition </a:t>
            </a:r>
            <a:r>
              <a:rPr lang="fr-BE" sz="1300" dirty="0" smtClean="0"/>
              <a:t>économique et énergétique</a:t>
            </a:r>
            <a:r>
              <a:rPr lang="fr-BE" sz="1300" baseline="0" dirty="0" smtClean="0"/>
              <a:t> </a:t>
            </a:r>
            <a:r>
              <a:rPr lang="fr-BE" sz="1300" dirty="0" smtClean="0"/>
              <a:t>n’est </a:t>
            </a:r>
            <a:r>
              <a:rPr lang="fr-BE" sz="1300" dirty="0"/>
              <a:t>pas un problème. C’est une solution. Elle offre de nouvelles </a:t>
            </a:r>
            <a:r>
              <a:rPr lang="fr-BE" sz="1300" dirty="0" smtClean="0"/>
              <a:t>opportunités,</a:t>
            </a:r>
            <a:r>
              <a:rPr lang="fr-BE" sz="1300" baseline="0" dirty="0" smtClean="0"/>
              <a:t> à condition de ne pas regarder l’avenir avec des lunettes du passé et donc d’envisager :</a:t>
            </a:r>
          </a:p>
          <a:p>
            <a:pPr algn="just"/>
            <a:endParaRPr lang="fr-BE" sz="1300" baseline="0" dirty="0" smtClean="0"/>
          </a:p>
          <a:p>
            <a:r>
              <a:rPr lang="fr-BE" sz="1400" dirty="0" smtClean="0"/>
              <a:t>- Une autre gestion du temps et des ressources.	</a:t>
            </a:r>
          </a:p>
          <a:p>
            <a:r>
              <a:rPr lang="fr-BE" sz="1400" dirty="0" smtClean="0"/>
              <a:t>- Une empreinte écologique moins destructrice.</a:t>
            </a:r>
          </a:p>
          <a:p>
            <a:r>
              <a:rPr lang="fr-BE" sz="1400" dirty="0" smtClean="0"/>
              <a:t>- De nouveaux modes de production et de consommation.</a:t>
            </a:r>
          </a:p>
          <a:p>
            <a:pPr algn="just"/>
            <a:endParaRPr lang="fr-BE" sz="1300" dirty="0"/>
          </a:p>
        </p:txBody>
      </p:sp>
      <p:sp>
        <p:nvSpPr>
          <p:cNvPr id="4" name="Slide Number Placeholder 3"/>
          <p:cNvSpPr>
            <a:spLocks noGrp="1"/>
          </p:cNvSpPr>
          <p:nvPr>
            <p:ph type="sldNum" sz="quarter" idx="10"/>
          </p:nvPr>
        </p:nvSpPr>
        <p:spPr/>
        <p:txBody>
          <a:bodyPr/>
          <a:lstStyle/>
          <a:p>
            <a:fld id="{2D16774F-22AE-4283-BA84-985FEB5FD0C6}" type="slidenum">
              <a:rPr lang="fr-BE" smtClean="0"/>
              <a:t>6</a:t>
            </a:fld>
            <a:endParaRPr lang="fr-BE"/>
          </a:p>
        </p:txBody>
      </p:sp>
    </p:spTree>
    <p:extLst>
      <p:ext uri="{BB962C8B-B14F-4D97-AF65-F5344CB8AC3E}">
        <p14:creationId xmlns:p14="http://schemas.microsoft.com/office/powerpoint/2010/main" val="21879125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fr-BE" sz="1200" b="0" i="0" u="none" strike="noStrike" kern="1200" baseline="0" dirty="0" smtClean="0">
                <a:solidFill>
                  <a:schemeClr val="tx1"/>
                </a:solidFill>
                <a:latin typeface="+mn-lt"/>
                <a:ea typeface="+mn-ea"/>
                <a:cs typeface="+mn-cs"/>
              </a:rPr>
              <a:t>Par l’inspiration qu’il trouve dans le vivant, le </a:t>
            </a:r>
            <a:r>
              <a:rPr lang="fr-BE" sz="1200" b="0" i="0" u="none" strike="noStrike" kern="1200" baseline="0" dirty="0" err="1" smtClean="0">
                <a:solidFill>
                  <a:schemeClr val="tx1"/>
                </a:solidFill>
                <a:latin typeface="+mn-lt"/>
                <a:ea typeface="+mn-ea"/>
                <a:cs typeface="+mn-cs"/>
              </a:rPr>
              <a:t>biomimétisme</a:t>
            </a:r>
            <a:r>
              <a:rPr lang="fr-BE" sz="1200" b="0" i="0" u="none" strike="noStrike" kern="1200" baseline="0" dirty="0" smtClean="0">
                <a:solidFill>
                  <a:schemeClr val="tx1"/>
                </a:solidFill>
                <a:latin typeface="+mn-lt"/>
                <a:ea typeface="+mn-ea"/>
                <a:cs typeface="+mn-cs"/>
              </a:rPr>
              <a:t> ouvre de nouvelles pistes.</a:t>
            </a:r>
          </a:p>
          <a:p>
            <a:pPr algn="just"/>
            <a:endParaRPr lang="fr-BE" sz="1200" b="0" i="0" u="none" strike="noStrike" kern="1200" baseline="0" dirty="0" smtClean="0">
              <a:solidFill>
                <a:schemeClr val="tx1"/>
              </a:solidFill>
              <a:latin typeface="+mn-lt"/>
              <a:ea typeface="+mn-ea"/>
              <a:cs typeface="+mn-cs"/>
            </a:endParaRPr>
          </a:p>
          <a:p>
            <a:pPr algn="just"/>
            <a:r>
              <a:rPr lang="fr-BE" sz="1200" b="0" i="0" u="none" strike="noStrike" kern="1200" baseline="0" dirty="0" smtClean="0">
                <a:solidFill>
                  <a:schemeClr val="tx1"/>
                </a:solidFill>
                <a:latin typeface="+mn-lt"/>
                <a:ea typeface="+mn-ea"/>
                <a:cs typeface="+mn-cs"/>
              </a:rPr>
              <a:t>Qu’il s’agisse </a:t>
            </a:r>
          </a:p>
          <a:p>
            <a:pPr algn="just"/>
            <a:r>
              <a:rPr lang="fr-BE" sz="1200" b="0" i="0" u="none" strike="noStrike" kern="1200" baseline="0" dirty="0" smtClean="0">
                <a:solidFill>
                  <a:schemeClr val="tx1"/>
                </a:solidFill>
                <a:latin typeface="+mn-lt"/>
                <a:ea typeface="+mn-ea"/>
                <a:cs typeface="+mn-cs"/>
              </a:rPr>
              <a:t>– des formes du vivant (par exemple certains designs aérodynamiques), </a:t>
            </a:r>
          </a:p>
          <a:p>
            <a:pPr algn="just"/>
            <a:r>
              <a:rPr lang="fr-BE" sz="1200" b="0" i="0" u="none" strike="noStrike" kern="1200" baseline="0" dirty="0" smtClean="0">
                <a:solidFill>
                  <a:schemeClr val="tx1"/>
                </a:solidFill>
                <a:latin typeface="+mn-lt"/>
                <a:ea typeface="+mn-ea"/>
                <a:cs typeface="+mn-cs"/>
              </a:rPr>
              <a:t>- de ses « procédés de fabrication » (comme les fibres optiques naturelles produites sous une température de 8° au lieu de 800°) </a:t>
            </a:r>
          </a:p>
          <a:p>
            <a:pPr algn="just"/>
            <a:r>
              <a:rPr lang="fr-BE" sz="1200" b="0" i="0" u="none" strike="noStrike" kern="1200" baseline="0" dirty="0" smtClean="0">
                <a:solidFill>
                  <a:schemeClr val="tx1"/>
                </a:solidFill>
                <a:latin typeface="+mn-lt"/>
                <a:ea typeface="+mn-ea"/>
                <a:cs typeface="+mn-cs"/>
              </a:rPr>
              <a:t>- ou encore des </a:t>
            </a:r>
            <a:r>
              <a:rPr lang="fr-BE" sz="1200" b="0" i="0" u="none" strike="noStrike" kern="1200" baseline="0" dirty="0" err="1" smtClean="0">
                <a:solidFill>
                  <a:schemeClr val="tx1"/>
                </a:solidFill>
                <a:latin typeface="+mn-lt"/>
                <a:ea typeface="+mn-ea"/>
                <a:cs typeface="+mn-cs"/>
              </a:rPr>
              <a:t>éco-systèmes</a:t>
            </a:r>
            <a:r>
              <a:rPr lang="fr-BE" sz="1200" b="0" i="0" u="none" strike="noStrike" kern="1200" baseline="0" dirty="0" smtClean="0">
                <a:solidFill>
                  <a:schemeClr val="tx1"/>
                </a:solidFill>
                <a:latin typeface="+mn-lt"/>
                <a:ea typeface="+mn-ea"/>
                <a:cs typeface="+mn-cs"/>
              </a:rPr>
              <a:t> (comment les organismes vivants coopèrent, optimisent, deviennent résilients,…).</a:t>
            </a:r>
          </a:p>
          <a:p>
            <a:pPr algn="just"/>
            <a:endParaRPr lang="fr-BE" sz="1200" b="0" i="0" u="none" strike="noStrike" kern="1200" baseline="0" dirty="0" smtClean="0">
              <a:solidFill>
                <a:schemeClr val="tx1"/>
              </a:solidFill>
              <a:latin typeface="+mn-lt"/>
              <a:ea typeface="+mn-ea"/>
              <a:cs typeface="+mn-cs"/>
            </a:endParaRPr>
          </a:p>
          <a:p>
            <a:pPr algn="just"/>
            <a:r>
              <a:rPr lang="fr-BE" sz="1200" b="0" i="0" u="none" strike="noStrike" kern="1200" baseline="0" dirty="0" smtClean="0">
                <a:solidFill>
                  <a:schemeClr val="tx1"/>
                </a:solidFill>
                <a:latin typeface="+mn-lt"/>
                <a:ea typeface="+mn-ea"/>
                <a:cs typeface="+mn-cs"/>
              </a:rPr>
              <a:t>En favorisant une réflexion globale sur les énergies renouvelables, le recyclage, l’économie circulaire et la préservation de l’environnement, le bio-mimétisme apparaît comme une nécessité et l’un des piliers de l’économie de demain. Cette démarche sera amenée à se développer, rendant possible le rêve – et la nécessité - d’une société plus en phase avec la nature.</a:t>
            </a:r>
          </a:p>
          <a:p>
            <a:pPr algn="just"/>
            <a:endParaRPr lang="fr-BE" sz="1200" b="0" i="0" u="none" strike="noStrike" kern="1200" baseline="0" dirty="0" smtClean="0">
              <a:solidFill>
                <a:schemeClr val="tx1"/>
              </a:solidFill>
              <a:latin typeface="+mn-lt"/>
              <a:ea typeface="+mn-ea"/>
              <a:cs typeface="+mn-cs"/>
            </a:endParaRPr>
          </a:p>
          <a:p>
            <a:pPr algn="just"/>
            <a:r>
              <a:rPr lang="fr-BE" sz="1200" b="0" i="0" u="none" strike="noStrike" kern="1200" baseline="0" dirty="0" smtClean="0">
                <a:solidFill>
                  <a:schemeClr val="tx1"/>
                </a:solidFill>
                <a:latin typeface="+mn-lt"/>
                <a:ea typeface="+mn-ea"/>
                <a:cs typeface="+mn-cs"/>
              </a:rPr>
              <a:t>Voici les </a:t>
            </a:r>
            <a:r>
              <a:rPr lang="fr-BE" sz="1200" b="0" i="0" u="none" strike="noStrike" kern="1200" baseline="0" dirty="0" smtClean="0">
                <a:solidFill>
                  <a:schemeClr val="tx1"/>
                </a:solidFill>
                <a:latin typeface="+mn-lt"/>
                <a:ea typeface="+mn-ea"/>
                <a:cs typeface="+mn-cs"/>
              </a:rPr>
              <a:t>hyperliens pour en savoir plus (</a:t>
            </a:r>
            <a:r>
              <a:rPr lang="fr-BE" sz="1200" dirty="0" smtClean="0"/>
              <a:t>copier/coller les</a:t>
            </a:r>
            <a:r>
              <a:rPr lang="fr-BE" sz="1200" baseline="0" dirty="0" smtClean="0"/>
              <a:t> dans votre browser</a:t>
            </a:r>
            <a:r>
              <a:rPr lang="fr-BE" sz="1200" b="0" i="0" u="none" strike="noStrike" kern="1200" baseline="0" dirty="0" smtClean="0">
                <a:solidFill>
                  <a:schemeClr val="tx1"/>
                </a:solidFill>
                <a:latin typeface="+mn-lt"/>
                <a:ea typeface="+mn-ea"/>
                <a:cs typeface="+mn-cs"/>
              </a:rPr>
              <a:t>): </a:t>
            </a:r>
            <a:endParaRPr lang="fr-BE"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BE" sz="1200" dirty="0" smtClean="0">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BE" sz="1200" dirty="0" smtClean="0">
                <a:hlinkClick r:id="rId3"/>
              </a:rPr>
              <a:t>Vidéo « Le </a:t>
            </a:r>
            <a:r>
              <a:rPr lang="fr-BE" sz="1200" dirty="0" err="1" smtClean="0">
                <a:hlinkClick r:id="rId3"/>
              </a:rPr>
              <a:t>biomimétisme</a:t>
            </a:r>
            <a:r>
              <a:rPr lang="fr-BE" sz="1200" dirty="0" smtClean="0">
                <a:hlinkClick r:id="rId3"/>
              </a:rPr>
              <a:t> »</a:t>
            </a:r>
            <a:r>
              <a:rPr lang="fr-BE" sz="1200" dirty="0" smtClean="0"/>
              <a:t> :</a:t>
            </a:r>
            <a:r>
              <a:rPr lang="fr-BE" sz="1200" baseline="0" dirty="0" smtClean="0"/>
              <a:t> </a:t>
            </a:r>
            <a:r>
              <a:rPr lang="fr-BE" sz="1200" b="0" i="0" u="none" strike="noStrike" kern="1200" baseline="0" dirty="0" smtClean="0">
                <a:solidFill>
                  <a:schemeClr val="tx1"/>
                </a:solidFill>
                <a:latin typeface="+mn-lt"/>
                <a:ea typeface="+mn-ea"/>
                <a:cs typeface="+mn-cs"/>
              </a:rPr>
              <a:t>https://www.youtube.com/watch?v=hexs2Xqd5w4</a:t>
            </a:r>
          </a:p>
          <a:p>
            <a:pPr marL="0" indent="0">
              <a:buNone/>
            </a:pPr>
            <a:r>
              <a:rPr lang="fr-BE" sz="1200" dirty="0" smtClean="0"/>
              <a:t>Par Gauthier Chapelle (14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BE"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BE" sz="1200" u="sng" dirty="0" smtClean="0">
                <a:solidFill>
                  <a:schemeClr val="tx2">
                    <a:lumMod val="60000"/>
                    <a:lumOff val="40000"/>
                  </a:schemeClr>
                </a:solidFill>
              </a:rPr>
              <a:t>Economistes</a:t>
            </a:r>
            <a:r>
              <a:rPr lang="fr-BE" sz="1200" u="sng" baseline="0" dirty="0" smtClean="0">
                <a:solidFill>
                  <a:schemeClr val="tx2">
                    <a:lumMod val="60000"/>
                    <a:lumOff val="40000"/>
                  </a:schemeClr>
                </a:solidFill>
              </a:rPr>
              <a:t> écologiques et </a:t>
            </a:r>
            <a:r>
              <a:rPr lang="fr-BE" sz="1200" u="sng" baseline="0" dirty="0" err="1" smtClean="0">
                <a:solidFill>
                  <a:schemeClr val="tx2">
                    <a:lumMod val="60000"/>
                    <a:lumOff val="40000"/>
                  </a:schemeClr>
                </a:solidFill>
              </a:rPr>
              <a:t>b</a:t>
            </a:r>
            <a:r>
              <a:rPr lang="fr-BE" sz="1200" u="sng" dirty="0" err="1" smtClean="0">
                <a:solidFill>
                  <a:schemeClr val="tx2">
                    <a:lumMod val="60000"/>
                    <a:lumOff val="40000"/>
                  </a:schemeClr>
                </a:solidFill>
              </a:rPr>
              <a:t>iomimétisme</a:t>
            </a:r>
            <a:r>
              <a:rPr lang="fr-BE" sz="1200" u="sng" baseline="0" dirty="0" smtClean="0">
                <a:solidFill>
                  <a:schemeClr val="tx2">
                    <a:lumMod val="60000"/>
                    <a:lumOff val="40000"/>
                  </a:schemeClr>
                </a:solidFill>
              </a:rPr>
              <a:t> (</a:t>
            </a:r>
            <a:r>
              <a:rPr lang="fr-BE" sz="1200" u="sng" baseline="0" dirty="0" err="1" smtClean="0">
                <a:solidFill>
                  <a:schemeClr val="tx2">
                    <a:lumMod val="60000"/>
                    <a:lumOff val="40000"/>
                  </a:schemeClr>
                </a:solidFill>
              </a:rPr>
              <a:t>pdf</a:t>
            </a:r>
            <a:r>
              <a:rPr lang="fr-BE" sz="1200" u="sng" baseline="0" dirty="0" smtClean="0">
                <a:solidFill>
                  <a:schemeClr val="tx2">
                    <a:lumMod val="60000"/>
                    <a:lumOff val="40000"/>
                  </a:schemeClr>
                </a:solidFill>
              </a:rPr>
              <a:t> – 1 page):</a:t>
            </a:r>
            <a:endParaRPr lang="fr-BE" sz="1200" u="sng" dirty="0" smtClean="0">
              <a:solidFill>
                <a:schemeClr val="tx2">
                  <a:lumMod val="60000"/>
                  <a:lumOff val="40000"/>
                </a:schemeClr>
              </a:solidFill>
            </a:endParaRPr>
          </a:p>
          <a:p>
            <a:pPr marL="0" indent="0">
              <a:buNone/>
            </a:pPr>
            <a:r>
              <a:rPr lang="fr-BE" sz="1200" dirty="0" smtClean="0"/>
              <a:t>http://gpclimat.be/wp-content/uploads/2016/09/Biomim%C3%A9tisme-et-%C3%A9cologie-%C3%A9conomique.pdf</a:t>
            </a:r>
          </a:p>
          <a:p>
            <a:pPr marL="0" indent="0">
              <a:buNone/>
            </a:pPr>
            <a:endParaRPr lang="fr-BE" sz="1200" dirty="0" smtClean="0"/>
          </a:p>
          <a:p>
            <a:pPr algn="just"/>
            <a:endParaRPr lang="fr-BE" sz="1200" b="0" i="0" u="none" strike="noStrike" kern="1200" baseline="0" dirty="0" smtClean="0">
              <a:solidFill>
                <a:schemeClr val="tx1"/>
              </a:solidFill>
              <a:latin typeface="+mn-lt"/>
              <a:ea typeface="+mn-ea"/>
              <a:cs typeface="+mn-cs"/>
            </a:endParaRPr>
          </a:p>
          <a:p>
            <a:pPr algn="just"/>
            <a:endParaRPr lang="fr-BE" b="0" dirty="0"/>
          </a:p>
        </p:txBody>
      </p:sp>
      <p:sp>
        <p:nvSpPr>
          <p:cNvPr id="4" name="Slide Number Placeholder 3"/>
          <p:cNvSpPr>
            <a:spLocks noGrp="1"/>
          </p:cNvSpPr>
          <p:nvPr>
            <p:ph type="sldNum" sz="quarter" idx="10"/>
          </p:nvPr>
        </p:nvSpPr>
        <p:spPr/>
        <p:txBody>
          <a:bodyPr/>
          <a:lstStyle/>
          <a:p>
            <a:fld id="{2D16774F-22AE-4283-BA84-985FEB5FD0C6}" type="slidenum">
              <a:rPr lang="fr-BE" smtClean="0"/>
              <a:t>7</a:t>
            </a:fld>
            <a:endParaRPr lang="fr-BE"/>
          </a:p>
        </p:txBody>
      </p:sp>
    </p:spTree>
    <p:extLst>
      <p:ext uri="{BB962C8B-B14F-4D97-AF65-F5344CB8AC3E}">
        <p14:creationId xmlns:p14="http://schemas.microsoft.com/office/powerpoint/2010/main" val="1582450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smtClean="0"/>
          </a:p>
          <a:p>
            <a:pPr algn="just"/>
            <a:r>
              <a:rPr lang="fr-BE" dirty="0" smtClean="0"/>
              <a:t>Dans cette perspective, par opposition aux économistes néo-libéraux, dont les concepts gouvernent le monde et monopolisent les medias, les « économistes écologiques » sont des alliés.</a:t>
            </a:r>
          </a:p>
          <a:p>
            <a:pPr algn="just"/>
            <a:endParaRPr lang="fr-BE" dirty="0" smtClean="0"/>
          </a:p>
          <a:p>
            <a:pPr algn="just"/>
            <a:r>
              <a:rPr lang="fr-BE" dirty="0" smtClean="0"/>
              <a:t>En effet, ils considèrent que l’Homme et l’économie ne sont pas au-dessus de la nature, mais qu’ils en font partie, et ils étudient l'interdépendance entre les sociétés humaines et les écosystèmes dans le temps et l'espace. </a:t>
            </a:r>
          </a:p>
          <a:p>
            <a:pPr algn="just"/>
            <a:endParaRPr lang="fr-BE" dirty="0" smtClean="0"/>
          </a:p>
          <a:p>
            <a:pPr algn="just"/>
            <a:r>
              <a:rPr lang="fr-BE" dirty="0" smtClean="0"/>
              <a:t>L'intérêt de leurs recherches, résolument holistiques et transdisciplinaires, sera de pouvoir guider l'action des acteurs économiques (publics et privés) afin d'assurer la  prospérité économique (à redéfinir</a:t>
            </a:r>
            <a:r>
              <a:rPr lang="fr-BE" baseline="0" dirty="0" smtClean="0"/>
              <a:t> !</a:t>
            </a:r>
            <a:r>
              <a:rPr lang="fr-BE" dirty="0" smtClean="0"/>
              <a:t>), la justice sociale et la préservation de l'environnement, en donnant une priorité à ce dernier.</a:t>
            </a:r>
          </a:p>
          <a:p>
            <a:endParaRPr lang="fr-BE" dirty="0"/>
          </a:p>
        </p:txBody>
      </p:sp>
      <p:sp>
        <p:nvSpPr>
          <p:cNvPr id="4" name="Slide Number Placeholder 3"/>
          <p:cNvSpPr>
            <a:spLocks noGrp="1"/>
          </p:cNvSpPr>
          <p:nvPr>
            <p:ph type="sldNum" sz="quarter" idx="10"/>
          </p:nvPr>
        </p:nvSpPr>
        <p:spPr/>
        <p:txBody>
          <a:bodyPr/>
          <a:lstStyle/>
          <a:p>
            <a:fld id="{2D16774F-22AE-4283-BA84-985FEB5FD0C6}" type="slidenum">
              <a:rPr lang="fr-BE" smtClean="0"/>
              <a:t>8</a:t>
            </a:fld>
            <a:endParaRPr lang="fr-BE"/>
          </a:p>
        </p:txBody>
      </p:sp>
    </p:spTree>
    <p:extLst>
      <p:ext uri="{BB962C8B-B14F-4D97-AF65-F5344CB8AC3E}">
        <p14:creationId xmlns:p14="http://schemas.microsoft.com/office/powerpoint/2010/main" val="1216250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smtClean="0"/>
          </a:p>
          <a:p>
            <a:r>
              <a:rPr lang="fr-BE" dirty="0" smtClean="0"/>
              <a:t>Voici</a:t>
            </a:r>
            <a:r>
              <a:rPr lang="fr-BE" baseline="0" dirty="0" smtClean="0"/>
              <a:t> les hyperliens </a:t>
            </a:r>
            <a:r>
              <a:rPr lang="fr-BE" baseline="0" dirty="0" smtClean="0"/>
              <a:t>(</a:t>
            </a:r>
            <a:r>
              <a:rPr lang="fr-BE" sz="1200" dirty="0" smtClean="0"/>
              <a:t>copier/coller les hyperliens</a:t>
            </a:r>
            <a:r>
              <a:rPr lang="fr-BE" sz="1200" baseline="0" dirty="0" smtClean="0"/>
              <a:t> dans votre browser</a:t>
            </a:r>
            <a:r>
              <a:rPr lang="fr-BE" baseline="0" dirty="0" smtClean="0"/>
              <a:t>):</a:t>
            </a:r>
            <a:endParaRPr lang="fr-BE" baseline="0" dirty="0" smtClean="0"/>
          </a:p>
          <a:p>
            <a:endParaRPr lang="fr-B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BE" sz="1200" dirty="0" smtClean="0">
                <a:hlinkClick r:id="rId3"/>
              </a:rPr>
              <a:t>Vidéo Economistes écologiques et néo-libéraux</a:t>
            </a:r>
            <a:r>
              <a:rPr lang="fr-BE" sz="1200" dirty="0" smtClean="0"/>
              <a:t>: </a:t>
            </a:r>
            <a:r>
              <a:rPr lang="fr-BE" dirty="0" smtClean="0"/>
              <a:t>https://www.youtube.com/watch?v=EZSqCt-sfYE&amp;feature=youtu.be</a:t>
            </a:r>
          </a:p>
          <a:p>
            <a:pPr marL="0" indent="0">
              <a:buNone/>
            </a:pPr>
            <a:r>
              <a:rPr lang="fr-BE" sz="1200" dirty="0" smtClean="0"/>
              <a:t>Par </a:t>
            </a:r>
            <a:r>
              <a:rPr lang="fr-BE" sz="1200" b="0" dirty="0" smtClean="0"/>
              <a:t>Geoffrey </a:t>
            </a:r>
            <a:r>
              <a:rPr lang="fr-BE" sz="1200" b="0" dirty="0" err="1" smtClean="0"/>
              <a:t>Garver</a:t>
            </a:r>
            <a:r>
              <a:rPr lang="fr-BE" sz="1200" b="0" dirty="0" smtClean="0"/>
              <a:t> (économiste) (4’)</a:t>
            </a:r>
          </a:p>
          <a:p>
            <a:endParaRPr lang="fr-BE" dirty="0" smtClean="0"/>
          </a:p>
          <a:p>
            <a:endParaRPr lang="fr-BE" dirty="0" smtClean="0"/>
          </a:p>
          <a:p>
            <a:r>
              <a:rPr lang="fr-BE" sz="1200" dirty="0" smtClean="0">
                <a:hlinkClick r:id="rId4"/>
              </a:rPr>
              <a:t>Vidéo Sacrée croissance</a:t>
            </a:r>
            <a:r>
              <a:rPr lang="fr-BE" sz="1200" dirty="0" smtClean="0"/>
              <a:t>: https://www.youtube.com/watch?v=HbkwwWU5B-o</a:t>
            </a:r>
          </a:p>
          <a:p>
            <a:pPr marL="0" indent="0">
              <a:buNone/>
            </a:pPr>
            <a:r>
              <a:rPr lang="fr-BE" sz="1200" dirty="0" smtClean="0"/>
              <a:t>Par Jean </a:t>
            </a:r>
            <a:r>
              <a:rPr lang="fr-BE" sz="1200" dirty="0" err="1" smtClean="0"/>
              <a:t>Gadrey</a:t>
            </a:r>
            <a:r>
              <a:rPr lang="fr-BE" sz="1200" dirty="0" smtClean="0"/>
              <a:t> (économiste) (12’)</a:t>
            </a:r>
          </a:p>
          <a:p>
            <a:endParaRPr lang="fr-BE" dirty="0" smtClean="0"/>
          </a:p>
          <a:p>
            <a:endParaRPr lang="fr-B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BE" sz="1200" dirty="0" smtClean="0">
                <a:hlinkClick r:id="rId5"/>
              </a:rPr>
              <a:t>Vidéo Sacrée croissance</a:t>
            </a:r>
            <a:r>
              <a:rPr lang="fr-BE" sz="1200" dirty="0" smtClean="0"/>
              <a:t>: </a:t>
            </a:r>
            <a:r>
              <a:rPr lang="fr-BE" dirty="0" smtClean="0"/>
              <a:t>https://www.youtube.com/watch?v=SQy4DJ5SFDU</a:t>
            </a:r>
          </a:p>
          <a:p>
            <a:pPr marL="0" indent="0">
              <a:buNone/>
            </a:pPr>
            <a:r>
              <a:rPr lang="fr-BE" sz="1200" dirty="0" smtClean="0"/>
              <a:t>Par Juliet Schor (Sociologue) (12’)</a:t>
            </a:r>
          </a:p>
          <a:p>
            <a:endParaRPr lang="fr-BE" dirty="0" smtClean="0"/>
          </a:p>
          <a:p>
            <a:endParaRPr lang="fr-BE" dirty="0" smtClean="0"/>
          </a:p>
          <a:p>
            <a:endParaRPr lang="fr-BE" dirty="0" smtClean="0"/>
          </a:p>
          <a:p>
            <a:endParaRPr lang="fr-BE" dirty="0" smtClean="0"/>
          </a:p>
          <a:p>
            <a:endParaRPr lang="fr-BE" dirty="0" smtClean="0"/>
          </a:p>
          <a:p>
            <a:endParaRPr lang="fr-BE" dirty="0"/>
          </a:p>
        </p:txBody>
      </p:sp>
      <p:sp>
        <p:nvSpPr>
          <p:cNvPr id="4" name="Slide Number Placeholder 3"/>
          <p:cNvSpPr>
            <a:spLocks noGrp="1"/>
          </p:cNvSpPr>
          <p:nvPr>
            <p:ph type="sldNum" sz="quarter" idx="10"/>
          </p:nvPr>
        </p:nvSpPr>
        <p:spPr/>
        <p:txBody>
          <a:bodyPr/>
          <a:lstStyle/>
          <a:p>
            <a:fld id="{2D16774F-22AE-4283-BA84-985FEB5FD0C6}" type="slidenum">
              <a:rPr lang="fr-BE" smtClean="0"/>
              <a:t>9</a:t>
            </a:fld>
            <a:endParaRPr lang="fr-BE"/>
          </a:p>
        </p:txBody>
      </p:sp>
    </p:spTree>
    <p:extLst>
      <p:ext uri="{BB962C8B-B14F-4D97-AF65-F5344CB8AC3E}">
        <p14:creationId xmlns:p14="http://schemas.microsoft.com/office/powerpoint/2010/main" val="33909324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CC97B56-2B23-491B-9D51-F9EE7A2A0D8F}" type="datetimeFigureOut">
              <a:rPr lang="fr-BE" smtClean="0"/>
              <a:t>30/11/2016</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05D047D9-3CAE-498A-9854-4E578C58D0F6}" type="slidenum">
              <a:rPr lang="fr-BE" smtClean="0"/>
              <a:t>‹#›</a:t>
            </a:fld>
            <a:endParaRPr lang="fr-BE"/>
          </a:p>
        </p:txBody>
      </p:sp>
      <p:pic>
        <p:nvPicPr>
          <p:cNvPr id="18" name="Picture 17"/>
          <p:cNvPicPr>
            <a:picLocks noChangeAspect="1"/>
          </p:cNvPicPr>
          <p:nvPr userDrawn="1"/>
        </p:nvPicPr>
        <p:blipFill>
          <a:blip r:embed="rId2"/>
          <a:stretch>
            <a:fillRect/>
          </a:stretch>
        </p:blipFill>
        <p:spPr>
          <a:xfrm>
            <a:off x="7694214" y="5312975"/>
            <a:ext cx="1501598" cy="1456774"/>
          </a:xfrm>
          <a:prstGeom prst="rect">
            <a:avLst/>
          </a:prstGeom>
        </p:spPr>
      </p:pic>
    </p:spTree>
    <p:extLst>
      <p:ext uri="{BB962C8B-B14F-4D97-AF65-F5344CB8AC3E}">
        <p14:creationId xmlns:p14="http://schemas.microsoft.com/office/powerpoint/2010/main" val="421693816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C97B56-2B23-491B-9D51-F9EE7A2A0D8F}" type="datetimeFigureOut">
              <a:rPr lang="fr-BE" smtClean="0"/>
              <a:t>30/11/2016</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05D047D9-3CAE-498A-9854-4E578C58D0F6}" type="slidenum">
              <a:rPr lang="fr-BE" smtClean="0"/>
              <a:t>‹#›</a:t>
            </a:fld>
            <a:endParaRPr lang="fr-BE"/>
          </a:p>
        </p:txBody>
      </p:sp>
    </p:spTree>
    <p:extLst>
      <p:ext uri="{BB962C8B-B14F-4D97-AF65-F5344CB8AC3E}">
        <p14:creationId xmlns:p14="http://schemas.microsoft.com/office/powerpoint/2010/main" val="118159894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C97B56-2B23-491B-9D51-F9EE7A2A0D8F}" type="datetimeFigureOut">
              <a:rPr lang="fr-BE" smtClean="0"/>
              <a:t>30/11/2016</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05D047D9-3CAE-498A-9854-4E578C58D0F6}" type="slidenum">
              <a:rPr lang="fr-BE" smtClean="0"/>
              <a:t>‹#›</a:t>
            </a:fld>
            <a:endParaRPr lang="fr-BE"/>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86495107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C97B56-2B23-491B-9D51-F9EE7A2A0D8F}" type="datetimeFigureOut">
              <a:rPr lang="fr-BE" smtClean="0"/>
              <a:t>30/11/2016</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05D047D9-3CAE-498A-9854-4E578C58D0F6}" type="slidenum">
              <a:rPr lang="fr-BE" smtClean="0"/>
              <a:t>‹#›</a:t>
            </a:fld>
            <a:endParaRPr lang="fr-BE"/>
          </a:p>
        </p:txBody>
      </p:sp>
    </p:spTree>
    <p:extLst>
      <p:ext uri="{BB962C8B-B14F-4D97-AF65-F5344CB8AC3E}">
        <p14:creationId xmlns:p14="http://schemas.microsoft.com/office/powerpoint/2010/main" val="349993783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C97B56-2B23-491B-9D51-F9EE7A2A0D8F}" type="datetimeFigureOut">
              <a:rPr lang="fr-BE" smtClean="0"/>
              <a:t>30/11/2016</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05D047D9-3CAE-498A-9854-4E578C58D0F6}" type="slidenum">
              <a:rPr lang="fr-BE" smtClean="0"/>
              <a:t>‹#›</a:t>
            </a:fld>
            <a:endParaRPr lang="fr-BE"/>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4359265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C97B56-2B23-491B-9D51-F9EE7A2A0D8F}" type="datetimeFigureOut">
              <a:rPr lang="fr-BE" smtClean="0"/>
              <a:t>30/11/2016</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05D047D9-3CAE-498A-9854-4E578C58D0F6}" type="slidenum">
              <a:rPr lang="fr-BE" smtClean="0"/>
              <a:t>‹#›</a:t>
            </a:fld>
            <a:endParaRPr lang="fr-BE"/>
          </a:p>
        </p:txBody>
      </p:sp>
    </p:spTree>
    <p:extLst>
      <p:ext uri="{BB962C8B-B14F-4D97-AF65-F5344CB8AC3E}">
        <p14:creationId xmlns:p14="http://schemas.microsoft.com/office/powerpoint/2010/main" val="387051047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C97B56-2B23-491B-9D51-F9EE7A2A0D8F}" type="datetimeFigureOut">
              <a:rPr lang="fr-BE" smtClean="0"/>
              <a:t>30/11/2016</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05D047D9-3CAE-498A-9854-4E578C58D0F6}" type="slidenum">
              <a:rPr lang="fr-BE" smtClean="0"/>
              <a:t>‹#›</a:t>
            </a:fld>
            <a:endParaRPr lang="fr-BE"/>
          </a:p>
        </p:txBody>
      </p:sp>
    </p:spTree>
    <p:extLst>
      <p:ext uri="{BB962C8B-B14F-4D97-AF65-F5344CB8AC3E}">
        <p14:creationId xmlns:p14="http://schemas.microsoft.com/office/powerpoint/2010/main" val="30569046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C97B56-2B23-491B-9D51-F9EE7A2A0D8F}" type="datetimeFigureOut">
              <a:rPr lang="fr-BE" smtClean="0"/>
              <a:t>30/11/2016</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05D047D9-3CAE-498A-9854-4E578C58D0F6}" type="slidenum">
              <a:rPr lang="fr-BE" smtClean="0"/>
              <a:t>‹#›</a:t>
            </a:fld>
            <a:endParaRPr lang="fr-BE"/>
          </a:p>
        </p:txBody>
      </p:sp>
    </p:spTree>
    <p:extLst>
      <p:ext uri="{BB962C8B-B14F-4D97-AF65-F5344CB8AC3E}">
        <p14:creationId xmlns:p14="http://schemas.microsoft.com/office/powerpoint/2010/main" val="189450333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677334" y="1830389"/>
            <a:ext cx="8596668" cy="3880773"/>
          </a:xfrm>
        </p:spPr>
        <p:txBody>
          <a:bodyPr/>
          <a:lstStyle>
            <a:lvl1pPr>
              <a:defRPr sz="24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CC97B56-2B23-491B-9D51-F9EE7A2A0D8F}" type="datetimeFigureOut">
              <a:rPr lang="fr-BE" smtClean="0"/>
              <a:t>30/11/2016</a:t>
            </a:fld>
            <a:endParaRPr lang="fr-BE"/>
          </a:p>
        </p:txBody>
      </p:sp>
      <p:sp>
        <p:nvSpPr>
          <p:cNvPr id="5" name="Footer Placeholder 4"/>
          <p:cNvSpPr>
            <a:spLocks noGrp="1"/>
          </p:cNvSpPr>
          <p:nvPr>
            <p:ph type="ftr" sz="quarter" idx="11"/>
          </p:nvPr>
        </p:nvSpPr>
        <p:spPr>
          <a:xfrm>
            <a:off x="907521" y="6041361"/>
            <a:ext cx="6297612" cy="365125"/>
          </a:xfrm>
        </p:spPr>
        <p:txBody>
          <a:bodyPr/>
          <a:lstStyle/>
          <a:p>
            <a:endParaRPr lang="fr-BE"/>
          </a:p>
        </p:txBody>
      </p:sp>
      <p:sp>
        <p:nvSpPr>
          <p:cNvPr id="6" name="Slide Number Placeholder 5"/>
          <p:cNvSpPr>
            <a:spLocks noGrp="1"/>
          </p:cNvSpPr>
          <p:nvPr>
            <p:ph type="sldNum" sz="quarter" idx="12"/>
          </p:nvPr>
        </p:nvSpPr>
        <p:spPr/>
        <p:txBody>
          <a:bodyPr/>
          <a:lstStyle/>
          <a:p>
            <a:fld id="{05D047D9-3CAE-498A-9854-4E578C58D0F6}" type="slidenum">
              <a:rPr lang="fr-BE" smtClean="0"/>
              <a:t>‹#›</a:t>
            </a:fld>
            <a:endParaRPr lang="fr-BE"/>
          </a:p>
        </p:txBody>
      </p:sp>
    </p:spTree>
    <p:extLst>
      <p:ext uri="{BB962C8B-B14F-4D97-AF65-F5344CB8AC3E}">
        <p14:creationId xmlns:p14="http://schemas.microsoft.com/office/powerpoint/2010/main" val="299385855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C97B56-2B23-491B-9D51-F9EE7A2A0D8F}" type="datetimeFigureOut">
              <a:rPr lang="fr-BE" smtClean="0"/>
              <a:t>30/11/2016</a:t>
            </a:fld>
            <a:endParaRPr lang="fr-BE"/>
          </a:p>
        </p:txBody>
      </p:sp>
      <p:sp>
        <p:nvSpPr>
          <p:cNvPr id="5" name="Footer Placeholder 4"/>
          <p:cNvSpPr>
            <a:spLocks noGrp="1"/>
          </p:cNvSpPr>
          <p:nvPr>
            <p:ph type="ftr" sz="quarter" idx="11"/>
          </p:nvPr>
        </p:nvSpPr>
        <p:spPr/>
        <p:txBody>
          <a:bodyPr/>
          <a:lstStyle/>
          <a:p>
            <a:endParaRPr lang="fr-BE" dirty="0"/>
          </a:p>
        </p:txBody>
      </p:sp>
      <p:sp>
        <p:nvSpPr>
          <p:cNvPr id="6" name="Slide Number Placeholder 5"/>
          <p:cNvSpPr>
            <a:spLocks noGrp="1"/>
          </p:cNvSpPr>
          <p:nvPr>
            <p:ph type="sldNum" sz="quarter" idx="12"/>
          </p:nvPr>
        </p:nvSpPr>
        <p:spPr/>
        <p:txBody>
          <a:bodyPr/>
          <a:lstStyle/>
          <a:p>
            <a:fld id="{05D047D9-3CAE-498A-9854-4E578C58D0F6}" type="slidenum">
              <a:rPr lang="fr-BE" smtClean="0"/>
              <a:t>‹#›</a:t>
            </a:fld>
            <a:endParaRPr lang="fr-BE"/>
          </a:p>
        </p:txBody>
      </p:sp>
    </p:spTree>
    <p:extLst>
      <p:ext uri="{BB962C8B-B14F-4D97-AF65-F5344CB8AC3E}">
        <p14:creationId xmlns:p14="http://schemas.microsoft.com/office/powerpoint/2010/main" val="69376168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CC97B56-2B23-491B-9D51-F9EE7A2A0D8F}" type="datetimeFigureOut">
              <a:rPr lang="fr-BE" smtClean="0"/>
              <a:t>30/11/2016</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05D047D9-3CAE-498A-9854-4E578C58D0F6}" type="slidenum">
              <a:rPr lang="fr-BE" smtClean="0"/>
              <a:t>‹#›</a:t>
            </a:fld>
            <a:endParaRPr lang="fr-BE"/>
          </a:p>
        </p:txBody>
      </p:sp>
    </p:spTree>
    <p:extLst>
      <p:ext uri="{BB962C8B-B14F-4D97-AF65-F5344CB8AC3E}">
        <p14:creationId xmlns:p14="http://schemas.microsoft.com/office/powerpoint/2010/main" val="347109200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CC97B56-2B23-491B-9D51-F9EE7A2A0D8F}" type="datetimeFigureOut">
              <a:rPr lang="fr-BE" smtClean="0"/>
              <a:t>30/11/2016</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05D047D9-3CAE-498A-9854-4E578C58D0F6}" type="slidenum">
              <a:rPr lang="fr-BE" smtClean="0"/>
              <a:t>‹#›</a:t>
            </a:fld>
            <a:endParaRPr lang="fr-BE"/>
          </a:p>
        </p:txBody>
      </p:sp>
    </p:spTree>
    <p:extLst>
      <p:ext uri="{BB962C8B-B14F-4D97-AF65-F5344CB8AC3E}">
        <p14:creationId xmlns:p14="http://schemas.microsoft.com/office/powerpoint/2010/main" val="280705029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CC97B56-2B23-491B-9D51-F9EE7A2A0D8F}" type="datetimeFigureOut">
              <a:rPr lang="fr-BE" smtClean="0"/>
              <a:t>30/11/2016</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05D047D9-3CAE-498A-9854-4E578C58D0F6}" type="slidenum">
              <a:rPr lang="fr-BE" smtClean="0"/>
              <a:t>‹#›</a:t>
            </a:fld>
            <a:endParaRPr lang="fr-BE"/>
          </a:p>
        </p:txBody>
      </p:sp>
    </p:spTree>
    <p:extLst>
      <p:ext uri="{BB962C8B-B14F-4D97-AF65-F5344CB8AC3E}">
        <p14:creationId xmlns:p14="http://schemas.microsoft.com/office/powerpoint/2010/main" val="58293892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C97B56-2B23-491B-9D51-F9EE7A2A0D8F}" type="datetimeFigureOut">
              <a:rPr lang="fr-BE" smtClean="0"/>
              <a:t>30/11/2016</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05D047D9-3CAE-498A-9854-4E578C58D0F6}" type="slidenum">
              <a:rPr lang="fr-BE" smtClean="0"/>
              <a:t>‹#›</a:t>
            </a:fld>
            <a:endParaRPr lang="fr-BE"/>
          </a:p>
        </p:txBody>
      </p:sp>
    </p:spTree>
    <p:extLst>
      <p:ext uri="{BB962C8B-B14F-4D97-AF65-F5344CB8AC3E}">
        <p14:creationId xmlns:p14="http://schemas.microsoft.com/office/powerpoint/2010/main" val="369007613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C97B56-2B23-491B-9D51-F9EE7A2A0D8F}" type="datetimeFigureOut">
              <a:rPr lang="fr-BE" smtClean="0"/>
              <a:t>30/11/2016</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05D047D9-3CAE-498A-9854-4E578C58D0F6}" type="slidenum">
              <a:rPr lang="fr-BE" smtClean="0"/>
              <a:t>‹#›</a:t>
            </a:fld>
            <a:endParaRPr lang="fr-BE"/>
          </a:p>
        </p:txBody>
      </p:sp>
    </p:spTree>
    <p:extLst>
      <p:ext uri="{BB962C8B-B14F-4D97-AF65-F5344CB8AC3E}">
        <p14:creationId xmlns:p14="http://schemas.microsoft.com/office/powerpoint/2010/main" val="344378540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C97B56-2B23-491B-9D51-F9EE7A2A0D8F}" type="datetimeFigureOut">
              <a:rPr lang="fr-BE" smtClean="0"/>
              <a:t>30/11/2016</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05D047D9-3CAE-498A-9854-4E578C58D0F6}" type="slidenum">
              <a:rPr lang="fr-BE" smtClean="0"/>
              <a:t>‹#›</a:t>
            </a:fld>
            <a:endParaRPr lang="fr-BE"/>
          </a:p>
        </p:txBody>
      </p:sp>
    </p:spTree>
    <p:extLst>
      <p:ext uri="{BB962C8B-B14F-4D97-AF65-F5344CB8AC3E}">
        <p14:creationId xmlns:p14="http://schemas.microsoft.com/office/powerpoint/2010/main" val="224771598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CC97B56-2B23-491B-9D51-F9EE7A2A0D8F}" type="datetimeFigureOut">
              <a:rPr lang="fr-BE" smtClean="0"/>
              <a:t>30/11/2016</a:t>
            </a:fld>
            <a:endParaRPr lang="fr-BE"/>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BE"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5D047D9-3CAE-498A-9854-4E578C58D0F6}" type="slidenum">
              <a:rPr lang="fr-BE" smtClean="0"/>
              <a:t>‹#›</a:t>
            </a:fld>
            <a:endParaRPr lang="fr-BE"/>
          </a:p>
        </p:txBody>
      </p:sp>
      <p:pic>
        <p:nvPicPr>
          <p:cNvPr id="18" name="Picture 17"/>
          <p:cNvPicPr>
            <a:picLocks noChangeAspect="1"/>
          </p:cNvPicPr>
          <p:nvPr userDrawn="1"/>
        </p:nvPicPr>
        <p:blipFill>
          <a:blip r:embed="rId18"/>
          <a:stretch>
            <a:fillRect/>
          </a:stretch>
        </p:blipFill>
        <p:spPr>
          <a:xfrm>
            <a:off x="7705393" y="5312975"/>
            <a:ext cx="1501598" cy="1456774"/>
          </a:xfrm>
          <a:prstGeom prst="rect">
            <a:avLst/>
          </a:prstGeom>
        </p:spPr>
      </p:pic>
    </p:spTree>
    <p:extLst>
      <p:ext uri="{BB962C8B-B14F-4D97-AF65-F5344CB8AC3E}">
        <p14:creationId xmlns:p14="http://schemas.microsoft.com/office/powerpoint/2010/main" val="4231939136"/>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hyperlink" Target="https://www.youtube.com/watch?v=hexs2Xqd5w4"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youtu.be/EZSqCt-sfYE"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hyperlink" Target="https://www.youtube.com/watch?v=SQy4DJ5SFDU" TargetMode="External"/><Relationship Id="rId4" Type="http://schemas.openxmlformats.org/officeDocument/2006/relationships/hyperlink" Target="https://www.youtube.com/watch?v=HbkwwWU5B-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175887"/>
            <a:ext cx="9715500" cy="1943100"/>
          </a:xfrm>
        </p:spPr>
        <p:txBody>
          <a:bodyPr/>
          <a:lstStyle/>
          <a:p>
            <a:pPr algn="l"/>
            <a:r>
              <a:rPr lang="fr-BE" b="1" dirty="0" smtClean="0"/>
              <a:t/>
            </a:r>
            <a:br>
              <a:rPr lang="fr-BE" b="1" dirty="0" smtClean="0"/>
            </a:br>
            <a:r>
              <a:rPr lang="fr-BE" b="1" dirty="0" smtClean="0"/>
              <a:t>De </a:t>
            </a:r>
            <a:r>
              <a:rPr lang="fr-BE" b="1" dirty="0"/>
              <a:t>nouvelles pistes </a:t>
            </a:r>
            <a:r>
              <a:rPr lang="fr-BE" b="1" dirty="0" smtClean="0"/>
              <a:t/>
            </a:r>
            <a:br>
              <a:rPr lang="fr-BE" b="1" dirty="0" smtClean="0"/>
            </a:br>
            <a:r>
              <a:rPr lang="fr-BE" b="1" dirty="0" smtClean="0"/>
              <a:t>pour </a:t>
            </a:r>
            <a:r>
              <a:rPr lang="fr-BE" b="1" dirty="0"/>
              <a:t>les </a:t>
            </a:r>
            <a:r>
              <a:rPr lang="fr-BE" b="1" dirty="0" smtClean="0"/>
              <a:t>générations futures </a:t>
            </a:r>
            <a:endParaRPr lang="fr-BE"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4805536"/>
            <a:ext cx="3328697" cy="16894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3" name="Picture 2"/>
          <p:cNvPicPr>
            <a:picLocks noChangeAspect="1"/>
          </p:cNvPicPr>
          <p:nvPr/>
        </p:nvPicPr>
        <p:blipFill>
          <a:blip r:embed="rId4"/>
          <a:stretch>
            <a:fillRect/>
          </a:stretch>
        </p:blipFill>
        <p:spPr>
          <a:xfrm flipH="1">
            <a:off x="7277100" y="228600"/>
            <a:ext cx="3937000" cy="3147437"/>
          </a:xfrm>
          <a:prstGeom prst="rect">
            <a:avLst/>
          </a:prstGeom>
        </p:spPr>
      </p:pic>
    </p:spTree>
    <p:extLst>
      <p:ext uri="{BB962C8B-B14F-4D97-AF65-F5344CB8AC3E}">
        <p14:creationId xmlns:p14="http://schemas.microsoft.com/office/powerpoint/2010/main" val="95149831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dirty="0"/>
              <a:t>Un monde décline tandis qu’un autre émerge sous nos yeux</a:t>
            </a:r>
            <a:endParaRPr lang="fr-BE" dirty="0"/>
          </a:p>
        </p:txBody>
      </p:sp>
      <p:sp>
        <p:nvSpPr>
          <p:cNvPr id="3" name="Content Placeholder 2"/>
          <p:cNvSpPr>
            <a:spLocks noGrp="1"/>
          </p:cNvSpPr>
          <p:nvPr>
            <p:ph idx="1"/>
          </p:nvPr>
        </p:nvSpPr>
        <p:spPr>
          <a:xfrm>
            <a:off x="677334" y="2185989"/>
            <a:ext cx="8596668" cy="3186111"/>
          </a:xfrm>
        </p:spPr>
        <p:txBody>
          <a:bodyPr/>
          <a:lstStyle/>
          <a:p>
            <a:r>
              <a:rPr lang="fr-BE" dirty="0"/>
              <a:t>Un monde en </a:t>
            </a:r>
            <a:r>
              <a:rPr lang="fr-BE" dirty="0" smtClean="0"/>
              <a:t>transition</a:t>
            </a:r>
          </a:p>
          <a:p>
            <a:r>
              <a:rPr lang="fr-BE" dirty="0" smtClean="0"/>
              <a:t>Des </a:t>
            </a:r>
            <a:r>
              <a:rPr lang="fr-BE" dirty="0"/>
              <a:t>innovations </a:t>
            </a:r>
            <a:endParaRPr lang="fr-BE" dirty="0" smtClean="0"/>
          </a:p>
          <a:p>
            <a:pPr lvl="5">
              <a:buFont typeface="Wingdings" panose="05000000000000000000" pitchFamily="2" charset="2"/>
              <a:buChar char="q"/>
            </a:pPr>
            <a:r>
              <a:rPr lang="fr-BE" sz="2400" dirty="0" smtClean="0"/>
              <a:t> technologiques</a:t>
            </a:r>
            <a:endParaRPr lang="fr-BE" sz="2400" dirty="0"/>
          </a:p>
          <a:p>
            <a:pPr lvl="6">
              <a:buFont typeface="Wingdings" panose="05000000000000000000" pitchFamily="2" charset="2"/>
              <a:buChar char="q"/>
            </a:pPr>
            <a:r>
              <a:rPr lang="fr-BE" sz="2400" dirty="0" smtClean="0"/>
              <a:t> économiques</a:t>
            </a:r>
          </a:p>
          <a:p>
            <a:pPr lvl="7">
              <a:buFont typeface="Wingdings" panose="05000000000000000000" pitchFamily="2" charset="2"/>
              <a:buChar char="q"/>
            </a:pPr>
            <a:r>
              <a:rPr lang="fr-BE" sz="2400" dirty="0" smtClean="0"/>
              <a:t> agricoles</a:t>
            </a:r>
            <a:endParaRPr lang="fr-BE" sz="2400" dirty="0"/>
          </a:p>
          <a:p>
            <a:pPr lvl="8">
              <a:buFont typeface="Wingdings" panose="05000000000000000000" pitchFamily="2" charset="2"/>
              <a:buChar char="q"/>
            </a:pPr>
            <a:r>
              <a:rPr lang="fr-BE" sz="2400" u="sng" dirty="0" smtClean="0"/>
              <a:t> et sociales</a:t>
            </a:r>
            <a:endParaRPr lang="fr-BE" dirty="0"/>
          </a:p>
        </p:txBody>
      </p:sp>
      <p:pic>
        <p:nvPicPr>
          <p:cNvPr id="5" name="Picture 4"/>
          <p:cNvPicPr>
            <a:picLocks noChangeAspect="1"/>
          </p:cNvPicPr>
          <p:nvPr/>
        </p:nvPicPr>
        <p:blipFill>
          <a:blip r:embed="rId3"/>
          <a:stretch>
            <a:fillRect/>
          </a:stretch>
        </p:blipFill>
        <p:spPr>
          <a:xfrm>
            <a:off x="677334" y="4760125"/>
            <a:ext cx="2929508" cy="1965700"/>
          </a:xfrm>
          <a:prstGeom prst="rect">
            <a:avLst/>
          </a:prstGeom>
        </p:spPr>
      </p:pic>
    </p:spTree>
    <p:extLst>
      <p:ext uri="{BB962C8B-B14F-4D97-AF65-F5344CB8AC3E}">
        <p14:creationId xmlns:p14="http://schemas.microsoft.com/office/powerpoint/2010/main" val="367264215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241300"/>
            <a:ext cx="9342966" cy="939800"/>
          </a:xfrm>
        </p:spPr>
        <p:txBody>
          <a:bodyPr>
            <a:normAutofit/>
          </a:bodyPr>
          <a:lstStyle/>
          <a:p>
            <a:r>
              <a:rPr lang="fr-BE" b="1" dirty="0"/>
              <a:t>Le champ des </a:t>
            </a:r>
            <a:r>
              <a:rPr lang="fr-BE" b="1" dirty="0" smtClean="0"/>
              <a:t>possibles </a:t>
            </a:r>
            <a:r>
              <a:rPr lang="fr-BE" b="1" dirty="0"/>
              <a:t>est </a:t>
            </a:r>
            <a:r>
              <a:rPr lang="fr-BE" b="1" dirty="0" smtClean="0"/>
              <a:t>gigantesque !</a:t>
            </a:r>
            <a:endParaRPr lang="fr-BE" dirty="0"/>
          </a:p>
        </p:txBody>
      </p:sp>
      <p:pic>
        <p:nvPicPr>
          <p:cNvPr id="4" name="Content Placeholder 3"/>
          <p:cNvPicPr>
            <a:picLocks noGrp="1"/>
          </p:cNvPicPr>
          <p:nvPr>
            <p:ph idx="1"/>
          </p:nvPr>
        </p:nvPicPr>
        <p:blipFill rotWithShape="1">
          <a:blip r:embed="rId3"/>
          <a:srcRect l="3668" t="1937" r="2073" b="2634"/>
          <a:stretch/>
        </p:blipFill>
        <p:spPr>
          <a:xfrm>
            <a:off x="368300" y="1079499"/>
            <a:ext cx="7505700" cy="5003801"/>
          </a:xfrm>
          <a:prstGeom prst="rect">
            <a:avLst/>
          </a:prstGeom>
        </p:spPr>
      </p:pic>
      <p:pic>
        <p:nvPicPr>
          <p:cNvPr id="6" name="Picture 5"/>
          <p:cNvPicPr>
            <a:picLocks noChangeAspect="1"/>
          </p:cNvPicPr>
          <p:nvPr/>
        </p:nvPicPr>
        <p:blipFill>
          <a:blip r:embed="rId4"/>
          <a:stretch>
            <a:fillRect/>
          </a:stretch>
        </p:blipFill>
        <p:spPr>
          <a:xfrm>
            <a:off x="5176411" y="5378596"/>
            <a:ext cx="2499577" cy="499915"/>
          </a:xfrm>
          <a:prstGeom prst="rect">
            <a:avLst/>
          </a:prstGeom>
        </p:spPr>
      </p:pic>
    </p:spTree>
    <p:extLst>
      <p:ext uri="{BB962C8B-B14F-4D97-AF65-F5344CB8AC3E}">
        <p14:creationId xmlns:p14="http://schemas.microsoft.com/office/powerpoint/2010/main" val="159830968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dirty="0" smtClean="0"/>
              <a:t>Merci pour </a:t>
            </a:r>
            <a:r>
              <a:rPr lang="fr-BE" b="1" dirty="0"/>
              <a:t>votre </a:t>
            </a:r>
            <a:r>
              <a:rPr lang="fr-BE" b="1" dirty="0" smtClean="0"/>
              <a:t>attention !</a:t>
            </a:r>
            <a:br>
              <a:rPr lang="fr-BE" b="1" dirty="0" smtClean="0"/>
            </a:br>
            <a:endParaRPr lang="fr-BE" b="1" dirty="0"/>
          </a:p>
        </p:txBody>
      </p:sp>
      <p:sp>
        <p:nvSpPr>
          <p:cNvPr id="3" name="Content Placeholder 2"/>
          <p:cNvSpPr>
            <a:spLocks noGrp="1"/>
          </p:cNvSpPr>
          <p:nvPr>
            <p:ph idx="1"/>
          </p:nvPr>
        </p:nvSpPr>
        <p:spPr>
          <a:xfrm>
            <a:off x="678807" y="1544363"/>
            <a:ext cx="9266766" cy="2589211"/>
          </a:xfrm>
        </p:spPr>
        <p:txBody>
          <a:bodyPr>
            <a:normAutofit/>
          </a:bodyPr>
          <a:lstStyle/>
          <a:p>
            <a:endParaRPr lang="fr-BE" dirty="0"/>
          </a:p>
          <a:p>
            <a:r>
              <a:rPr lang="fr-BE" dirty="0" smtClean="0"/>
              <a:t>Envie </a:t>
            </a:r>
            <a:r>
              <a:rPr lang="fr-BE" dirty="0"/>
              <a:t>de nous rejoindre ou de recevoir notre newsletter </a:t>
            </a:r>
            <a:r>
              <a:rPr lang="fr-BE" dirty="0" smtClean="0"/>
              <a:t>?</a:t>
            </a:r>
          </a:p>
          <a:p>
            <a:endParaRPr lang="fr-BE" dirty="0" smtClean="0"/>
          </a:p>
          <a:p>
            <a:r>
              <a:rPr lang="fr-BE" dirty="0"/>
              <a:t>Laissez-nous vos coordonnées via </a:t>
            </a:r>
            <a:r>
              <a:rPr lang="fr-BE" dirty="0" smtClean="0"/>
              <a:t>gpc@gpclimat.be</a:t>
            </a:r>
            <a:endParaRPr lang="fr-BE" dirty="0"/>
          </a:p>
          <a:p>
            <a:endParaRPr lang="fr-BE" dirty="0"/>
          </a:p>
          <a:p>
            <a:endParaRPr lang="fr-BE" dirty="0"/>
          </a:p>
        </p:txBody>
      </p:sp>
      <p:sp>
        <p:nvSpPr>
          <p:cNvPr id="5" name="TextBox 4"/>
          <p:cNvSpPr txBox="1"/>
          <p:nvPr/>
        </p:nvSpPr>
        <p:spPr>
          <a:xfrm>
            <a:off x="1143000" y="5702300"/>
            <a:ext cx="6286500" cy="1292662"/>
          </a:xfrm>
          <a:prstGeom prst="rect">
            <a:avLst/>
          </a:prstGeom>
          <a:noFill/>
        </p:spPr>
        <p:txBody>
          <a:bodyPr wrap="square" rtlCol="0">
            <a:spAutoFit/>
          </a:bodyPr>
          <a:lstStyle/>
          <a:p>
            <a:pPr algn="ctr"/>
            <a:r>
              <a:rPr lang="fr-BE" sz="2000" b="1" dirty="0" smtClean="0">
                <a:solidFill>
                  <a:schemeClr val="accent2">
                    <a:lumMod val="50000"/>
                  </a:schemeClr>
                </a:solidFill>
              </a:rPr>
              <a:t>www.facebook.com/gpclimatbel</a:t>
            </a:r>
          </a:p>
          <a:p>
            <a:pPr algn="ctr"/>
            <a:endParaRPr lang="fr-BE" sz="2000" dirty="0">
              <a:solidFill>
                <a:schemeClr val="accent2">
                  <a:lumMod val="50000"/>
                </a:schemeClr>
              </a:solidFill>
            </a:endParaRPr>
          </a:p>
          <a:p>
            <a:pPr algn="ctr"/>
            <a:r>
              <a:rPr lang="fr-BE" sz="2000" b="1" dirty="0">
                <a:solidFill>
                  <a:schemeClr val="accent2">
                    <a:lumMod val="50000"/>
                  </a:schemeClr>
                </a:solidFill>
              </a:rPr>
              <a:t>http://gpclimat.be</a:t>
            </a:r>
            <a:endParaRPr lang="fr-BE" sz="2000" dirty="0">
              <a:solidFill>
                <a:schemeClr val="accent2">
                  <a:lumMod val="50000"/>
                </a:schemeClr>
              </a:solidFill>
            </a:endParaRPr>
          </a:p>
          <a:p>
            <a:pPr algn="ctr"/>
            <a:endParaRPr lang="fr-BE" b="1" dirty="0">
              <a:solidFill>
                <a:schemeClr val="tx2">
                  <a:lumMod val="75000"/>
                </a:schemeClr>
              </a:solidFill>
            </a:endParaRPr>
          </a:p>
        </p:txBody>
      </p:sp>
    </p:spTree>
    <p:extLst>
      <p:ext uri="{BB962C8B-B14F-4D97-AF65-F5344CB8AC3E}">
        <p14:creationId xmlns:p14="http://schemas.microsoft.com/office/powerpoint/2010/main" val="233938278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dirty="0"/>
              <a:t>Toujours plus, plus vite et moins cher : </a:t>
            </a:r>
            <a:r>
              <a:rPr lang="fr-BE" dirty="0"/>
              <a:t/>
            </a:r>
            <a:br>
              <a:rPr lang="fr-BE" dirty="0"/>
            </a:br>
            <a:endParaRPr lang="fr-BE" dirty="0"/>
          </a:p>
        </p:txBody>
      </p:sp>
      <p:sp>
        <p:nvSpPr>
          <p:cNvPr id="3" name="Content Placeholder 2"/>
          <p:cNvSpPr>
            <a:spLocks noGrp="1"/>
          </p:cNvSpPr>
          <p:nvPr>
            <p:ph idx="1"/>
          </p:nvPr>
        </p:nvSpPr>
        <p:spPr>
          <a:xfrm>
            <a:off x="512234" y="1677989"/>
            <a:ext cx="9127066" cy="3880773"/>
          </a:xfrm>
        </p:spPr>
        <p:txBody>
          <a:bodyPr>
            <a:noAutofit/>
          </a:bodyPr>
          <a:lstStyle/>
          <a:p>
            <a:r>
              <a:rPr lang="fr-BE" sz="2400" dirty="0" smtClean="0"/>
              <a:t>Un </a:t>
            </a:r>
            <a:r>
              <a:rPr lang="fr-BE" sz="2400" dirty="0"/>
              <a:t>système qui croit pouvoir ignorer les limites naturelles de la planète.</a:t>
            </a:r>
          </a:p>
          <a:p>
            <a:pPr marL="0" indent="0">
              <a:buNone/>
            </a:pPr>
            <a:endParaRPr lang="fr-BE" sz="2400" i="1" dirty="0"/>
          </a:p>
          <a:p>
            <a:pPr marL="400050" lvl="1" indent="0">
              <a:buNone/>
            </a:pPr>
            <a:r>
              <a:rPr lang="fr-BE" sz="2400" i="1" dirty="0" smtClean="0"/>
              <a:t>Quiconque </a:t>
            </a:r>
            <a:r>
              <a:rPr lang="fr-BE" sz="2400" i="1" dirty="0"/>
              <a:t>croit qu’une croissance exponentielle peut durer toujours dans un monde fini est un fou ou un économiste.</a:t>
            </a:r>
            <a:r>
              <a:rPr lang="fr-BE" sz="2400" dirty="0"/>
              <a:t> </a:t>
            </a:r>
            <a:endParaRPr lang="fr-BE" sz="2400" dirty="0" smtClean="0"/>
          </a:p>
          <a:p>
            <a:pPr marL="0" indent="0">
              <a:buNone/>
            </a:pPr>
            <a:r>
              <a:rPr lang="fr-BE" sz="2400" dirty="0"/>
              <a:t>	</a:t>
            </a:r>
            <a:r>
              <a:rPr lang="fr-BE" sz="2400" dirty="0" smtClean="0"/>
              <a:t>(</a:t>
            </a:r>
            <a:r>
              <a:rPr lang="fr-BE" sz="2400" dirty="0"/>
              <a:t>Kenneth </a:t>
            </a:r>
            <a:r>
              <a:rPr lang="fr-BE" sz="2400" dirty="0" err="1"/>
              <a:t>Boulding</a:t>
            </a:r>
            <a:r>
              <a:rPr lang="fr-BE" sz="2400" dirty="0"/>
              <a:t>, économiste anglo-américain, 1910-1993</a:t>
            </a:r>
            <a:r>
              <a:rPr lang="fr-BE" sz="2400" dirty="0" smtClean="0"/>
              <a:t>)</a:t>
            </a:r>
            <a:endParaRPr lang="fr-BE" sz="2400"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2976" y="4638311"/>
            <a:ext cx="1795001" cy="1988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814532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580" y="147586"/>
            <a:ext cx="8596668" cy="1320800"/>
          </a:xfrm>
        </p:spPr>
        <p:txBody>
          <a:bodyPr>
            <a:normAutofit fontScale="90000"/>
          </a:bodyPr>
          <a:lstStyle/>
          <a:p>
            <a:r>
              <a:rPr lang="fr-BE" b="1" dirty="0" smtClean="0"/>
              <a:t>Ne pourrait-on continuer comme avant ?</a:t>
            </a:r>
            <a:br>
              <a:rPr lang="fr-BE" b="1" dirty="0" smtClean="0"/>
            </a:br>
            <a:r>
              <a:rPr lang="fr-BE" b="1" dirty="0" smtClean="0"/>
              <a:t>C’était bien, quand même !...</a:t>
            </a:r>
            <a:endParaRPr lang="fr-BE" b="1" dirty="0"/>
          </a:p>
        </p:txBody>
      </p:sp>
      <p:pic>
        <p:nvPicPr>
          <p:cNvPr id="4" name="Content Placeholder 4"/>
          <p:cNvPicPr>
            <a:picLocks noGrp="1" noChangeAspect="1"/>
          </p:cNvPicPr>
          <p:nvPr>
            <p:ph idx="1"/>
          </p:nvPr>
        </p:nvPicPr>
        <p:blipFill rotWithShape="1">
          <a:blip r:embed="rId3"/>
          <a:srcRect b="12303"/>
          <a:stretch/>
        </p:blipFill>
        <p:spPr>
          <a:xfrm>
            <a:off x="1098254" y="1316164"/>
            <a:ext cx="7357320" cy="4019926"/>
          </a:xfrm>
          <a:prstGeom prst="rect">
            <a:avLst/>
          </a:prstGeom>
        </p:spPr>
      </p:pic>
      <p:sp>
        <p:nvSpPr>
          <p:cNvPr id="5" name="TextBox 4"/>
          <p:cNvSpPr txBox="1"/>
          <p:nvPr/>
        </p:nvSpPr>
        <p:spPr>
          <a:xfrm>
            <a:off x="1854200" y="2709740"/>
            <a:ext cx="5562600" cy="461665"/>
          </a:xfrm>
          <a:prstGeom prst="rect">
            <a:avLst/>
          </a:prstGeom>
          <a:noFill/>
        </p:spPr>
        <p:txBody>
          <a:bodyPr wrap="square" rtlCol="0">
            <a:spAutoFit/>
          </a:bodyPr>
          <a:lstStyle/>
          <a:p>
            <a:r>
              <a:rPr lang="fr-BE" sz="2400" dirty="0" smtClean="0">
                <a:solidFill>
                  <a:srgbClr val="FF0000"/>
                </a:solidFill>
              </a:rPr>
              <a:t>Moins de 2 $ le baril pendant 100 ans…</a:t>
            </a:r>
            <a:endParaRPr lang="fr-BE" sz="2400" dirty="0">
              <a:solidFill>
                <a:srgbClr val="FF0000"/>
              </a:solidFill>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580" y="5336090"/>
            <a:ext cx="1642148" cy="1503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572114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596899"/>
            <a:ext cx="9546166" cy="1308101"/>
          </a:xfrm>
        </p:spPr>
        <p:txBody>
          <a:bodyPr>
            <a:normAutofit fontScale="90000"/>
          </a:bodyPr>
          <a:lstStyle/>
          <a:p>
            <a:r>
              <a:rPr lang="fr-BE" sz="4000" b="1" dirty="0" smtClean="0"/>
              <a:t>Les </a:t>
            </a:r>
            <a:r>
              <a:rPr lang="fr-BE" sz="4000" b="1" dirty="0"/>
              <a:t>changements </a:t>
            </a:r>
            <a:r>
              <a:rPr lang="fr-BE" sz="4000" b="1" dirty="0" smtClean="0"/>
              <a:t>climatiques… </a:t>
            </a:r>
            <a:br>
              <a:rPr lang="fr-BE" sz="4000" b="1" dirty="0" smtClean="0"/>
            </a:br>
            <a:r>
              <a:rPr lang="fr-BE" sz="4000" b="1" dirty="0" smtClean="0"/>
              <a:t>A quels niveaux agir ?</a:t>
            </a:r>
            <a:r>
              <a:rPr lang="fr-BE" dirty="0"/>
              <a:t/>
            </a:r>
            <a:br>
              <a:rPr lang="fr-BE" dirty="0"/>
            </a:br>
            <a:endParaRPr lang="fr-BE" dirty="0"/>
          </a:p>
        </p:txBody>
      </p:sp>
      <p:sp>
        <p:nvSpPr>
          <p:cNvPr id="3" name="Content Placeholder 2"/>
          <p:cNvSpPr>
            <a:spLocks noGrp="1"/>
          </p:cNvSpPr>
          <p:nvPr>
            <p:ph idx="1"/>
          </p:nvPr>
        </p:nvSpPr>
        <p:spPr>
          <a:xfrm>
            <a:off x="677334" y="2325689"/>
            <a:ext cx="8596668" cy="2678111"/>
          </a:xfrm>
        </p:spPr>
        <p:txBody>
          <a:bodyPr/>
          <a:lstStyle/>
          <a:p>
            <a:r>
              <a:rPr lang="fr-BE" sz="2400" dirty="0"/>
              <a:t> </a:t>
            </a:r>
            <a:r>
              <a:rPr lang="fr-BE" sz="2400" dirty="0" smtClean="0"/>
              <a:t>Le </a:t>
            </a:r>
            <a:r>
              <a:rPr lang="fr-BE" sz="2400" dirty="0"/>
              <a:t>pouvoir fédéral </a:t>
            </a:r>
          </a:p>
          <a:p>
            <a:r>
              <a:rPr lang="fr-BE" sz="2400" dirty="0"/>
              <a:t>Les pouvoirs régionaux </a:t>
            </a:r>
          </a:p>
          <a:p>
            <a:r>
              <a:rPr lang="fr-BE" sz="2400" dirty="0"/>
              <a:t>Les communes / La Convention européenne des Maires </a:t>
            </a:r>
          </a:p>
          <a:p>
            <a:r>
              <a:rPr lang="fr-BE" sz="2400" dirty="0"/>
              <a:t>Les actions citoyennes collectives</a:t>
            </a:r>
          </a:p>
          <a:p>
            <a:r>
              <a:rPr lang="fr-BE" sz="2400" dirty="0"/>
              <a:t>Le comportement individuel </a:t>
            </a:r>
          </a:p>
          <a:p>
            <a:endParaRPr lang="fr-BE"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7808" y="5213474"/>
            <a:ext cx="1613721" cy="1193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986485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808" y="342900"/>
            <a:ext cx="9025466" cy="1131370"/>
          </a:xfrm>
        </p:spPr>
        <p:txBody>
          <a:bodyPr>
            <a:normAutofit fontScale="90000"/>
          </a:bodyPr>
          <a:lstStyle/>
          <a:p>
            <a:r>
              <a:rPr lang="fr-BE" b="1" dirty="0"/>
              <a:t>Les changements climatiques… </a:t>
            </a:r>
            <a:r>
              <a:rPr lang="fr-BE" b="1" dirty="0" smtClean="0"/>
              <a:t/>
            </a:r>
            <a:br>
              <a:rPr lang="fr-BE" b="1" dirty="0" smtClean="0"/>
            </a:br>
            <a:r>
              <a:rPr lang="fr-BE" b="1" dirty="0" smtClean="0"/>
              <a:t>A quels niveaux agir ?</a:t>
            </a:r>
            <a:endParaRPr lang="fr-BE" b="1" dirty="0"/>
          </a:p>
        </p:txBody>
      </p:sp>
      <p:pic>
        <p:nvPicPr>
          <p:cNvPr id="4" name="Content Placeholder 3"/>
          <p:cNvPicPr>
            <a:picLocks noGrp="1" noChangeAspect="1"/>
          </p:cNvPicPr>
          <p:nvPr>
            <p:ph idx="1"/>
          </p:nvPr>
        </p:nvPicPr>
        <p:blipFill rotWithShape="1">
          <a:blip r:embed="rId3"/>
          <a:srcRect r="1351"/>
          <a:stretch/>
        </p:blipFill>
        <p:spPr>
          <a:xfrm>
            <a:off x="716754" y="1474270"/>
            <a:ext cx="3093246" cy="5062231"/>
          </a:xfrm>
          <a:prstGeom prst="rect">
            <a:avLst/>
          </a:prstGeom>
        </p:spPr>
      </p:pic>
    </p:spTree>
    <p:extLst>
      <p:ext uri="{BB962C8B-B14F-4D97-AF65-F5344CB8AC3E}">
        <p14:creationId xmlns:p14="http://schemas.microsoft.com/office/powerpoint/2010/main" val="246071307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dirty="0" smtClean="0"/>
              <a:t>Aucune </a:t>
            </a:r>
            <a:r>
              <a:rPr lang="fr-BE" b="1" dirty="0"/>
              <a:t>fatalité ne condamne l’humanité à détruire son habitat !</a:t>
            </a:r>
            <a:endParaRPr lang="fr-BE" dirty="0"/>
          </a:p>
        </p:txBody>
      </p:sp>
      <p:sp>
        <p:nvSpPr>
          <p:cNvPr id="3" name="Content Placeholder 2"/>
          <p:cNvSpPr>
            <a:spLocks noGrp="1"/>
          </p:cNvSpPr>
          <p:nvPr>
            <p:ph idx="1"/>
          </p:nvPr>
        </p:nvSpPr>
        <p:spPr>
          <a:xfrm>
            <a:off x="668868" y="2516189"/>
            <a:ext cx="8596668" cy="2068511"/>
          </a:xfrm>
        </p:spPr>
        <p:txBody>
          <a:bodyPr/>
          <a:lstStyle/>
          <a:p>
            <a:r>
              <a:rPr lang="fr-BE" dirty="0"/>
              <a:t>Une autre gestion du temps et des ressources.	</a:t>
            </a:r>
          </a:p>
          <a:p>
            <a:r>
              <a:rPr lang="fr-BE" dirty="0"/>
              <a:t>Une empreinte écologique moins destructrice.</a:t>
            </a:r>
          </a:p>
          <a:p>
            <a:r>
              <a:rPr lang="fr-BE" dirty="0"/>
              <a:t>De nouveaux modes de production et de consommation.</a:t>
            </a:r>
          </a:p>
          <a:p>
            <a:endParaRPr lang="fr-BE" dirty="0"/>
          </a:p>
        </p:txBody>
      </p:sp>
      <p:pic>
        <p:nvPicPr>
          <p:cNvPr id="7" name="Picture 6"/>
          <p:cNvPicPr>
            <a:picLocks noChangeAspect="1"/>
          </p:cNvPicPr>
          <p:nvPr/>
        </p:nvPicPr>
        <p:blipFill>
          <a:blip r:embed="rId3"/>
          <a:stretch>
            <a:fillRect/>
          </a:stretch>
        </p:blipFill>
        <p:spPr>
          <a:xfrm>
            <a:off x="781419" y="5170489"/>
            <a:ext cx="3117481" cy="1523543"/>
          </a:xfrm>
          <a:prstGeom prst="rect">
            <a:avLst/>
          </a:prstGeom>
        </p:spPr>
      </p:pic>
    </p:spTree>
    <p:extLst>
      <p:ext uri="{BB962C8B-B14F-4D97-AF65-F5344CB8AC3E}">
        <p14:creationId xmlns:p14="http://schemas.microsoft.com/office/powerpoint/2010/main" val="119464714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2"/>
          </p:nvPr>
        </p:nvPicPr>
        <p:blipFill>
          <a:blip r:embed="rId3"/>
          <a:stretch>
            <a:fillRect/>
          </a:stretch>
        </p:blipFill>
        <p:spPr>
          <a:xfrm>
            <a:off x="673500" y="373839"/>
            <a:ext cx="3657199" cy="5667523"/>
          </a:xfrm>
          <a:prstGeom prst="rect">
            <a:avLst/>
          </a:prstGeom>
        </p:spPr>
      </p:pic>
      <p:sp>
        <p:nvSpPr>
          <p:cNvPr id="2" name="Content Placeholder 1"/>
          <p:cNvSpPr>
            <a:spLocks noGrp="1"/>
          </p:cNvSpPr>
          <p:nvPr>
            <p:ph sz="quarter" idx="4"/>
          </p:nvPr>
        </p:nvSpPr>
        <p:spPr>
          <a:xfrm>
            <a:off x="5088384" y="2737245"/>
            <a:ext cx="4592329" cy="907655"/>
          </a:xfrm>
        </p:spPr>
        <p:txBody>
          <a:bodyPr>
            <a:noAutofit/>
          </a:bodyPr>
          <a:lstStyle/>
          <a:p>
            <a:r>
              <a:rPr lang="fr-BE" sz="2400" dirty="0" smtClean="0">
                <a:hlinkClick r:id="rId4"/>
              </a:rPr>
              <a:t>Vidéo « Le </a:t>
            </a:r>
            <a:r>
              <a:rPr lang="fr-BE" sz="2400" dirty="0" err="1" smtClean="0">
                <a:hlinkClick r:id="rId4"/>
              </a:rPr>
              <a:t>biomimétisme</a:t>
            </a:r>
            <a:r>
              <a:rPr lang="fr-BE" sz="2400" dirty="0" smtClean="0">
                <a:hlinkClick r:id="rId4"/>
              </a:rPr>
              <a:t> »</a:t>
            </a:r>
            <a:r>
              <a:rPr lang="fr-BE" sz="2400" dirty="0" smtClean="0"/>
              <a:t>  </a:t>
            </a:r>
          </a:p>
          <a:p>
            <a:pPr marL="0" indent="0">
              <a:buNone/>
            </a:pPr>
            <a:r>
              <a:rPr lang="fr-BE" sz="2400" dirty="0" smtClean="0"/>
              <a:t>	Par Gauthier Chapelle (14 </a:t>
            </a:r>
            <a:r>
              <a:rPr lang="fr-BE" sz="2400" dirty="0" smtClean="0"/>
              <a:t>‘)</a:t>
            </a:r>
          </a:p>
          <a:p>
            <a:pPr marL="0" indent="0">
              <a:buNone/>
            </a:pPr>
            <a:endParaRPr lang="fr-BE" sz="2400" dirty="0" smtClean="0"/>
          </a:p>
        </p:txBody>
      </p:sp>
    </p:spTree>
    <p:extLst>
      <p:ext uri="{BB962C8B-B14F-4D97-AF65-F5344CB8AC3E}">
        <p14:creationId xmlns:p14="http://schemas.microsoft.com/office/powerpoint/2010/main" val="386123690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934" y="508795"/>
            <a:ext cx="8596668" cy="1320800"/>
          </a:xfrm>
        </p:spPr>
        <p:txBody>
          <a:bodyPr>
            <a:normAutofit fontScale="90000"/>
          </a:bodyPr>
          <a:lstStyle/>
          <a:p>
            <a:r>
              <a:rPr lang="fr-BE" dirty="0"/>
              <a:t>L’Homme et l’économie ne dominent pas la nature, ils en font partie</a:t>
            </a:r>
            <a:br>
              <a:rPr lang="fr-BE" dirty="0"/>
            </a:br>
            <a:endParaRPr lang="fr-BE" dirty="0"/>
          </a:p>
        </p:txBody>
      </p:sp>
      <p:sp>
        <p:nvSpPr>
          <p:cNvPr id="3" name="Content Placeholder 2"/>
          <p:cNvSpPr>
            <a:spLocks noGrp="1"/>
          </p:cNvSpPr>
          <p:nvPr>
            <p:ph idx="1"/>
          </p:nvPr>
        </p:nvSpPr>
        <p:spPr>
          <a:xfrm>
            <a:off x="524934" y="2211389"/>
            <a:ext cx="8596668" cy="1306511"/>
          </a:xfrm>
        </p:spPr>
        <p:txBody>
          <a:bodyPr>
            <a:normAutofit fontScale="92500"/>
          </a:bodyPr>
          <a:lstStyle/>
          <a:p>
            <a:r>
              <a:rPr lang="fr-BE" dirty="0"/>
              <a:t>La </a:t>
            </a:r>
            <a:r>
              <a:rPr lang="fr-BE" dirty="0" smtClean="0"/>
              <a:t>« durabilité forte » </a:t>
            </a:r>
            <a:r>
              <a:rPr lang="fr-BE" dirty="0"/>
              <a:t>va plus loin que le « développement durable » et le concept </a:t>
            </a:r>
            <a:r>
              <a:rPr lang="fr-BE" dirty="0" smtClean="0"/>
              <a:t>associé de </a:t>
            </a:r>
            <a:r>
              <a:rPr lang="fr-BE" dirty="0"/>
              <a:t>« Responsabilité sociale des entreprises » (graphique de droite)</a:t>
            </a:r>
          </a:p>
          <a:p>
            <a:endParaRPr lang="fr-BE" dirty="0"/>
          </a:p>
        </p:txBody>
      </p:sp>
      <p:pic>
        <p:nvPicPr>
          <p:cNvPr id="4" name="Picture 3" descr=" "/>
          <p:cNvPicPr/>
          <p:nvPr/>
        </p:nvPicPr>
        <p:blipFill>
          <a:blip r:embed="rId3" cstate="print"/>
          <a:srcRect/>
          <a:stretch>
            <a:fillRect/>
          </a:stretch>
        </p:blipFill>
        <p:spPr bwMode="auto">
          <a:xfrm>
            <a:off x="1457937" y="3665379"/>
            <a:ext cx="5697855" cy="2449830"/>
          </a:xfrm>
          <a:prstGeom prst="rect">
            <a:avLst/>
          </a:prstGeom>
          <a:noFill/>
          <a:ln w="9525">
            <a:noFill/>
            <a:miter lim="800000"/>
            <a:headEnd/>
            <a:tailEnd/>
          </a:ln>
        </p:spPr>
      </p:pic>
    </p:spTree>
    <p:extLst>
      <p:ext uri="{BB962C8B-B14F-4D97-AF65-F5344CB8AC3E}">
        <p14:creationId xmlns:p14="http://schemas.microsoft.com/office/powerpoint/2010/main" val="308792715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599"/>
            <a:ext cx="8596668" cy="1179443"/>
          </a:xfrm>
        </p:spPr>
        <p:txBody>
          <a:bodyPr>
            <a:normAutofit fontScale="90000"/>
          </a:bodyPr>
          <a:lstStyle/>
          <a:p>
            <a:r>
              <a:rPr lang="fr-BE" dirty="0" smtClean="0"/>
              <a:t>Les économistes écologiques…</a:t>
            </a:r>
            <a:br>
              <a:rPr lang="fr-BE" dirty="0" smtClean="0"/>
            </a:br>
            <a:r>
              <a:rPr lang="fr-BE" dirty="0" smtClean="0"/>
              <a:t>Pour en savoir plus :</a:t>
            </a:r>
            <a:endParaRPr lang="fr-BE" dirty="0"/>
          </a:p>
        </p:txBody>
      </p:sp>
      <p:sp>
        <p:nvSpPr>
          <p:cNvPr id="6" name="Content Placeholder 5"/>
          <p:cNvSpPr>
            <a:spLocks noGrp="1"/>
          </p:cNvSpPr>
          <p:nvPr>
            <p:ph sz="quarter" idx="4"/>
          </p:nvPr>
        </p:nvSpPr>
        <p:spPr>
          <a:xfrm>
            <a:off x="1162498" y="2413000"/>
            <a:ext cx="6908076" cy="3304117"/>
          </a:xfrm>
        </p:spPr>
        <p:txBody>
          <a:bodyPr>
            <a:normAutofit fontScale="92500" lnSpcReduction="10000"/>
          </a:bodyPr>
          <a:lstStyle/>
          <a:p>
            <a:r>
              <a:rPr lang="fr-BE" sz="2200" dirty="0" smtClean="0">
                <a:hlinkClick r:id="rId3"/>
              </a:rPr>
              <a:t>Vidéo Economistes écologiques et néo-libéraux</a:t>
            </a:r>
            <a:endParaRPr lang="fr-BE" sz="2200" dirty="0" smtClean="0"/>
          </a:p>
          <a:p>
            <a:pPr marL="0" indent="0">
              <a:buNone/>
            </a:pPr>
            <a:r>
              <a:rPr lang="fr-BE" sz="2200" dirty="0" smtClean="0"/>
              <a:t>	Par </a:t>
            </a:r>
            <a:r>
              <a:rPr lang="fr-BE" sz="2200" b="1" dirty="0" smtClean="0"/>
              <a:t>Geoffrey </a:t>
            </a:r>
            <a:r>
              <a:rPr lang="fr-BE" sz="2200" b="1" dirty="0" err="1" smtClean="0"/>
              <a:t>Garver</a:t>
            </a:r>
            <a:r>
              <a:rPr lang="fr-BE" sz="2200" b="1" dirty="0" smtClean="0"/>
              <a:t> (économiste) (4’)</a:t>
            </a:r>
          </a:p>
          <a:p>
            <a:pPr marL="0" indent="0">
              <a:buNone/>
            </a:pPr>
            <a:endParaRPr lang="fr-BE" sz="2200" b="1" dirty="0" smtClean="0"/>
          </a:p>
          <a:p>
            <a:r>
              <a:rPr lang="fr-BE" sz="2200" dirty="0" smtClean="0">
                <a:hlinkClick r:id="rId4"/>
              </a:rPr>
              <a:t>Vidéo </a:t>
            </a:r>
            <a:r>
              <a:rPr lang="fr-BE" sz="2200" dirty="0">
                <a:hlinkClick r:id="rId4"/>
              </a:rPr>
              <a:t>Sacrée croissance</a:t>
            </a:r>
            <a:endParaRPr lang="fr-BE" sz="2200" dirty="0"/>
          </a:p>
          <a:p>
            <a:pPr marL="0" indent="0">
              <a:buNone/>
            </a:pPr>
            <a:r>
              <a:rPr lang="fr-BE" sz="2200" dirty="0"/>
              <a:t>	Par Jean </a:t>
            </a:r>
            <a:r>
              <a:rPr lang="fr-BE" sz="2200" dirty="0" err="1"/>
              <a:t>Gadrey</a:t>
            </a:r>
            <a:r>
              <a:rPr lang="fr-BE" sz="2200" dirty="0"/>
              <a:t> (économiste) (12’)</a:t>
            </a:r>
          </a:p>
          <a:p>
            <a:pPr marL="0" indent="0">
              <a:buNone/>
            </a:pPr>
            <a:endParaRPr lang="fr-BE" sz="2200" dirty="0"/>
          </a:p>
          <a:p>
            <a:r>
              <a:rPr lang="fr-BE" sz="2200" dirty="0" smtClean="0">
                <a:hlinkClick r:id="rId5"/>
              </a:rPr>
              <a:t> </a:t>
            </a:r>
            <a:r>
              <a:rPr lang="fr-BE" sz="2200" dirty="0">
                <a:hlinkClick r:id="rId5"/>
              </a:rPr>
              <a:t>Vidéo Sacrée croissance</a:t>
            </a:r>
            <a:endParaRPr lang="fr-BE" sz="2200" dirty="0"/>
          </a:p>
          <a:p>
            <a:pPr marL="0" indent="0">
              <a:buNone/>
            </a:pPr>
            <a:r>
              <a:rPr lang="fr-BE" sz="2200" dirty="0"/>
              <a:t>	Par Juliet Schor (Sociologue) (12’)</a:t>
            </a:r>
          </a:p>
          <a:p>
            <a:pPr marL="0" indent="0">
              <a:buNone/>
            </a:pPr>
            <a:endParaRPr lang="fr-BE" b="1" dirty="0"/>
          </a:p>
          <a:p>
            <a:endParaRPr lang="fr-BE" dirty="0"/>
          </a:p>
        </p:txBody>
      </p:sp>
    </p:spTree>
    <p:extLst>
      <p:ext uri="{BB962C8B-B14F-4D97-AF65-F5344CB8AC3E}">
        <p14:creationId xmlns:p14="http://schemas.microsoft.com/office/powerpoint/2010/main" val="223162950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642</TotalTime>
  <Words>850</Words>
  <Application>Microsoft Office PowerPoint</Application>
  <PresentationFormat>Widescreen</PresentationFormat>
  <Paragraphs>159</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Trebuchet MS</vt:lpstr>
      <vt:lpstr>Wingdings</vt:lpstr>
      <vt:lpstr>Wingdings 3</vt:lpstr>
      <vt:lpstr>Facet</vt:lpstr>
      <vt:lpstr> De nouvelles pistes  pour les générations futures </vt:lpstr>
      <vt:lpstr>Toujours plus, plus vite et moins cher :  </vt:lpstr>
      <vt:lpstr>Ne pourrait-on continuer comme avant ? C’était bien, quand même !...</vt:lpstr>
      <vt:lpstr>Les changements climatiques…  A quels niveaux agir ? </vt:lpstr>
      <vt:lpstr>Les changements climatiques…  A quels niveaux agir ?</vt:lpstr>
      <vt:lpstr>Aucune fatalité ne condamne l’humanité à détruire son habitat !</vt:lpstr>
      <vt:lpstr>PowerPoint Presentation</vt:lpstr>
      <vt:lpstr>L’Homme et l’économie ne dominent pas la nature, ils en font partie </vt:lpstr>
      <vt:lpstr>Les économistes écologiques… Pour en savoir plus :</vt:lpstr>
      <vt:lpstr>Un monde décline tandis qu’un autre émerge sous nos yeux</vt:lpstr>
      <vt:lpstr>Le champ des possibles est gigantesque !</vt:lpstr>
      <vt:lpstr>Merci pour votre attention !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nouvelles pistes  pour les générations futures</dc:title>
  <dc:creator>Michel Cordier</dc:creator>
  <cp:lastModifiedBy>Michel Cordier</cp:lastModifiedBy>
  <cp:revision>41</cp:revision>
  <cp:lastPrinted>2016-11-30T16:11:31Z</cp:lastPrinted>
  <dcterms:created xsi:type="dcterms:W3CDTF">2016-11-15T14:34:35Z</dcterms:created>
  <dcterms:modified xsi:type="dcterms:W3CDTF">2016-11-30T16:11:35Z</dcterms:modified>
</cp:coreProperties>
</file>